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308" r:id="rId4"/>
    <p:sldId id="315" r:id="rId5"/>
    <p:sldId id="307" r:id="rId6"/>
    <p:sldId id="259" r:id="rId7"/>
    <p:sldId id="257" r:id="rId8"/>
    <p:sldId id="266" r:id="rId9"/>
    <p:sldId id="294" r:id="rId10"/>
    <p:sldId id="258" r:id="rId11"/>
    <p:sldId id="265" r:id="rId12"/>
    <p:sldId id="348" r:id="rId13"/>
    <p:sldId id="289" r:id="rId14"/>
    <p:sldId id="291" r:id="rId15"/>
    <p:sldId id="290" r:id="rId16"/>
    <p:sldId id="337" r:id="rId17"/>
    <p:sldId id="338" r:id="rId18"/>
    <p:sldId id="260" r:id="rId19"/>
    <p:sldId id="274" r:id="rId20"/>
    <p:sldId id="275" r:id="rId21"/>
    <p:sldId id="276" r:id="rId22"/>
    <p:sldId id="346" r:id="rId23"/>
    <p:sldId id="345" r:id="rId24"/>
    <p:sldId id="277" r:id="rId25"/>
    <p:sldId id="278" r:id="rId26"/>
    <p:sldId id="279" r:id="rId27"/>
    <p:sldId id="280" r:id="rId28"/>
    <p:sldId id="273" r:id="rId29"/>
    <p:sldId id="267" r:id="rId30"/>
    <p:sldId id="268" r:id="rId31"/>
    <p:sldId id="269" r:id="rId32"/>
    <p:sldId id="270" r:id="rId33"/>
    <p:sldId id="271" r:id="rId34"/>
    <p:sldId id="310" r:id="rId35"/>
    <p:sldId id="272" r:id="rId36"/>
    <p:sldId id="311" r:id="rId37"/>
    <p:sldId id="312" r:id="rId38"/>
    <p:sldId id="313" r:id="rId39"/>
    <p:sldId id="262" r:id="rId40"/>
    <p:sldId id="263" r:id="rId41"/>
    <p:sldId id="264" r:id="rId42"/>
    <p:sldId id="281" r:id="rId43"/>
    <p:sldId id="282" r:id="rId44"/>
    <p:sldId id="283" r:id="rId45"/>
    <p:sldId id="284" r:id="rId46"/>
    <p:sldId id="334" r:id="rId47"/>
    <p:sldId id="285" r:id="rId48"/>
    <p:sldId id="325" r:id="rId49"/>
    <p:sldId id="335" r:id="rId50"/>
    <p:sldId id="333" r:id="rId51"/>
    <p:sldId id="339" r:id="rId52"/>
    <p:sldId id="327" r:id="rId53"/>
    <p:sldId id="329" r:id="rId54"/>
    <p:sldId id="323" r:id="rId55"/>
    <p:sldId id="295" r:id="rId56"/>
    <p:sldId id="296" r:id="rId57"/>
    <p:sldId id="297" r:id="rId58"/>
    <p:sldId id="298" r:id="rId59"/>
    <p:sldId id="299" r:id="rId60"/>
    <p:sldId id="314" r:id="rId61"/>
    <p:sldId id="316" r:id="rId62"/>
    <p:sldId id="340" r:id="rId63"/>
    <p:sldId id="322" r:id="rId64"/>
    <p:sldId id="342" r:id="rId65"/>
    <p:sldId id="343" r:id="rId66"/>
    <p:sldId id="344" r:id="rId67"/>
    <p:sldId id="341" r:id="rId68"/>
    <p:sldId id="317" r:id="rId69"/>
    <p:sldId id="300" r:id="rId70"/>
    <p:sldId id="301" r:id="rId71"/>
    <p:sldId id="287" r:id="rId72"/>
    <p:sldId id="288" r:id="rId73"/>
    <p:sldId id="304" r:id="rId74"/>
    <p:sldId id="305" r:id="rId75"/>
    <p:sldId id="319" r:id="rId76"/>
    <p:sldId id="321" r:id="rId77"/>
    <p:sldId id="320" r:id="rId78"/>
    <p:sldId id="292" r:id="rId79"/>
    <p:sldId id="306" r:id="rId80"/>
    <p:sldId id="293" r:id="rId81"/>
    <p:sldId id="347" r:id="rId82"/>
    <p:sldId id="309" r:id="rId83"/>
    <p:sldId id="330" r:id="rId84"/>
    <p:sldId id="331" r:id="rId85"/>
    <p:sldId id="349" r:id="rId86"/>
    <p:sldId id="350" r:id="rId87"/>
    <p:sldId id="35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0" d="100"/>
          <a:sy n="160" d="100"/>
        </p:scale>
        <p:origin x="-112" y="-3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GB"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December 27,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December 27,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December 27,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December 27,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December 27,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December 27,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December 27,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December 27,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December 27,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GB"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December 27,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December 27,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GB"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December 27, 2019</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facebook.com/helen.dye" TargetMode="External"/><Relationship Id="rId3" Type="http://schemas.openxmlformats.org/officeDocument/2006/relationships/hyperlink" Target="https://www.facebook.com/carl.higgs.9?hc_location=uf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facebook.com/john.morgan.79069"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facebook.com/margaret.hollis.9" TargetMode="External"/><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hyperlink" Target="https://www.facebook.com/sarah.hartill.3?hc_location=ufi" TargetMode="External"/><Relationship Id="rId4" Type="http://schemas.openxmlformats.org/officeDocument/2006/relationships/hyperlink" Target="https://www.facebook.com/margaret.coomby?hc_location=ufi" TargetMode="External"/><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hyperlink" Target="https://www.facebook.com/carol.littler.39"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 Id="rId3"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 Id="rId3"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 Id="rId3"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 Id="rId3" Type="http://schemas.openxmlformats.org/officeDocument/2006/relationships/image" Target="../media/image59.jpeg"/></Relationships>
</file>

<file path=ppt/slides/_rels/slide57.xml.rels><?xml version="1.0" encoding="UTF-8" standalone="yes"?>
<Relationships xmlns="http://schemas.openxmlformats.org/package/2006/relationships"><Relationship Id="rId3" Type="http://schemas.openxmlformats.org/officeDocument/2006/relationships/hyperlink" Target="https://www.facebook.com/Angelichick" TargetMode="External"/><Relationship Id="rId4" Type="http://schemas.openxmlformats.org/officeDocument/2006/relationships/hyperlink" Target="https://www.facebook.com/chris.robinson.560" TargetMode="External"/><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 Id="rId3" Type="http://schemas.openxmlformats.org/officeDocument/2006/relationships/hyperlink" Target="https://www.facebook.com/sheila.semper"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facebook.com/joy.smallman.9"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3.png"/></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75.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hyperlink" Target="https://www.facebook.com/dchrabaszcz" TargetMode="External"/><Relationship Id="rId1" Type="http://schemas.openxmlformats.org/officeDocument/2006/relationships/slideLayout" Target="../slideLayouts/slideLayout7.xml"/><Relationship Id="rId2" Type="http://schemas.openxmlformats.org/officeDocument/2006/relationships/hyperlink" Target="https://www.facebook.com/bob.bough.148"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g"/><Relationship Id="rId3" Type="http://schemas.openxmlformats.org/officeDocument/2006/relationships/image" Target="../media/image7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Sedgley’s</a:t>
            </a:r>
            <a:r>
              <a:rPr lang="en-US" dirty="0" smtClean="0"/>
              <a:t> Uniformed </a:t>
            </a:r>
            <a:r>
              <a:rPr lang="en-US" dirty="0" err="1" smtClean="0"/>
              <a:t>Organisations</a:t>
            </a:r>
            <a:r>
              <a:rPr lang="en-US" dirty="0" smtClean="0"/>
              <a:t/>
            </a:r>
            <a:br>
              <a:rPr lang="en-US" dirty="0" smtClean="0"/>
            </a:br>
            <a:r>
              <a:rPr lang="en-US" sz="2200" dirty="0" smtClean="0"/>
              <a:t>PAST AND PRESENT</a:t>
            </a:r>
            <a:endParaRPr lang="en-US" sz="2200" dirty="0"/>
          </a:p>
        </p:txBody>
      </p:sp>
      <p:sp>
        <p:nvSpPr>
          <p:cNvPr id="3" name="Subtitle 2"/>
          <p:cNvSpPr>
            <a:spLocks noGrp="1"/>
          </p:cNvSpPr>
          <p:nvPr>
            <p:ph type="subTitle" idx="1"/>
          </p:nvPr>
        </p:nvSpPr>
        <p:spPr/>
        <p:txBody>
          <a:bodyPr/>
          <a:lstStyle/>
          <a:p>
            <a:r>
              <a:rPr lang="en-US" dirty="0" err="1" smtClean="0"/>
              <a:t>Sedgley</a:t>
            </a:r>
            <a:r>
              <a:rPr lang="en-US" dirty="0" smtClean="0"/>
              <a:t> Friendship Group</a:t>
            </a:r>
          </a:p>
          <a:p>
            <a:r>
              <a:rPr lang="en-US" b="1" dirty="0" smtClean="0"/>
              <a:t>REMINISCENCE CAFÉ </a:t>
            </a:r>
          </a:p>
          <a:p>
            <a:r>
              <a:rPr lang="en-US" dirty="0" smtClean="0"/>
              <a:t>Friday 8</a:t>
            </a:r>
            <a:r>
              <a:rPr lang="en-US" baseline="30000" dirty="0" smtClean="0"/>
              <a:t>th</a:t>
            </a:r>
            <a:r>
              <a:rPr lang="en-US" dirty="0" smtClean="0"/>
              <a:t> November 2019 </a:t>
            </a:r>
          </a:p>
          <a:p>
            <a:r>
              <a:rPr lang="en-US" dirty="0" smtClean="0"/>
              <a:t>All Saints’ Church, 11am </a:t>
            </a:r>
            <a:endParaRPr lang="en-US" dirty="0"/>
          </a:p>
        </p:txBody>
      </p:sp>
      <p:pic>
        <p:nvPicPr>
          <p:cNvPr id="4" name="Picture 3" descr="IMG_1979.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137" y="1566158"/>
            <a:ext cx="3735110" cy="2721347"/>
          </a:xfrm>
          <a:prstGeom prst="rect">
            <a:avLst/>
          </a:prstGeom>
        </p:spPr>
      </p:pic>
    </p:spTree>
    <p:extLst>
      <p:ext uri="{BB962C8B-B14F-4D97-AF65-F5344CB8AC3E}">
        <p14:creationId xmlns:p14="http://schemas.microsoft.com/office/powerpoint/2010/main" val="294881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0252" y="221876"/>
            <a:ext cx="4572000" cy="5078314"/>
          </a:xfrm>
          <a:prstGeom prst="rect">
            <a:avLst/>
          </a:prstGeom>
        </p:spPr>
        <p:txBody>
          <a:bodyPr>
            <a:spAutoFit/>
          </a:bodyPr>
          <a:lstStyle/>
          <a:p>
            <a:r>
              <a:rPr lang="en-US" dirty="0"/>
              <a:t>The </a:t>
            </a:r>
            <a:r>
              <a:rPr lang="en-US" b="1" dirty="0"/>
              <a:t>Auxiliary Fire Service </a:t>
            </a:r>
            <a:r>
              <a:rPr lang="en-US" dirty="0"/>
              <a:t>(AFS- later the National Fire Service) and Air Raid Patrol (ARP) were based at </a:t>
            </a:r>
            <a:r>
              <a:rPr lang="en-US" b="1" dirty="0"/>
              <a:t>The Limes</a:t>
            </a:r>
            <a:r>
              <a:rPr lang="en-US" dirty="0"/>
              <a:t> in Catholic Lane along with the rest of </a:t>
            </a:r>
            <a:r>
              <a:rPr lang="en-US" b="1" dirty="0"/>
              <a:t>Civil </a:t>
            </a:r>
            <a:r>
              <a:rPr lang="en-US" b="1" dirty="0" err="1"/>
              <a:t>Defence</a:t>
            </a:r>
            <a:r>
              <a:rPr lang="en-US" dirty="0"/>
              <a:t> during the second world war. </a:t>
            </a:r>
            <a:r>
              <a:rPr lang="en-US" b="1" dirty="0"/>
              <a:t>Fire Watchers</a:t>
            </a:r>
            <a:r>
              <a:rPr lang="en-US" dirty="0"/>
              <a:t> scouted for incendiaries from the tower. There was an air raid shelter in the basement and the gardens were used to grow vegetables. </a:t>
            </a:r>
          </a:p>
          <a:p>
            <a:r>
              <a:rPr lang="en-US" dirty="0"/>
              <a:t>The Limes has had a wonderful history - first the home built for Eliza Tinsley, and later occupied by prominent </a:t>
            </a:r>
            <a:r>
              <a:rPr lang="en-US" dirty="0" err="1"/>
              <a:t>Sedgley</a:t>
            </a:r>
            <a:r>
              <a:rPr lang="en-US" dirty="0"/>
              <a:t> families, it was bought in 1931 by the Roman Catholic Diocese as a Catholic Seminary, but never used as such. In 1938 it was commandeered by the War Office. In the 1950s it was council offices. </a:t>
            </a:r>
          </a:p>
          <a:p>
            <a:r>
              <a:rPr lang="en-US" dirty="0"/>
              <a:t>It was used by a computer firm in the early 2000s. By 2011 it was derelict, then saved and converted to flats with a new wing added. </a:t>
            </a:r>
          </a:p>
        </p:txBody>
      </p:sp>
      <p:pic>
        <p:nvPicPr>
          <p:cNvPr id="3" name="Picture 2" descr="73537362_2783131815039078_8404692923106459648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155" y="314444"/>
            <a:ext cx="4022464" cy="2959419"/>
          </a:xfrm>
          <a:prstGeom prst="rect">
            <a:avLst/>
          </a:prstGeom>
        </p:spPr>
      </p:pic>
    </p:spTree>
    <p:extLst>
      <p:ext uri="{BB962C8B-B14F-4D97-AF65-F5344CB8AC3E}">
        <p14:creationId xmlns:p14="http://schemas.microsoft.com/office/powerpoint/2010/main" val="217898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569736_2781134218572171_917934863066071040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898" y="279766"/>
            <a:ext cx="5602032" cy="4052985"/>
          </a:xfrm>
          <a:prstGeom prst="rect">
            <a:avLst/>
          </a:prstGeom>
        </p:spPr>
      </p:pic>
      <p:sp>
        <p:nvSpPr>
          <p:cNvPr id="3" name="Rectangle 2"/>
          <p:cNvSpPr/>
          <p:nvPr/>
        </p:nvSpPr>
        <p:spPr>
          <a:xfrm>
            <a:off x="335898" y="4444253"/>
            <a:ext cx="8303481" cy="923330"/>
          </a:xfrm>
          <a:prstGeom prst="rect">
            <a:avLst/>
          </a:prstGeom>
        </p:spPr>
        <p:txBody>
          <a:bodyPr wrap="square">
            <a:spAutoFit/>
          </a:bodyPr>
          <a:lstStyle/>
          <a:p>
            <a:r>
              <a:rPr lang="en-US" b="1" dirty="0" err="1"/>
              <a:t>Sedgley's</a:t>
            </a:r>
            <a:r>
              <a:rPr lang="en-US" b="1" dirty="0"/>
              <a:t> Auxiliary Fire Service</a:t>
            </a:r>
            <a:r>
              <a:rPr lang="en-US" dirty="0"/>
              <a:t> at </a:t>
            </a:r>
            <a:r>
              <a:rPr lang="en-US" b="1" dirty="0"/>
              <a:t>Jack Darby's Picture House </a:t>
            </a:r>
            <a:r>
              <a:rPr lang="en-US" dirty="0"/>
              <a:t>in c1938 - their HQ was The Limes in Catholic Lane but their equipment was kept behind the cinema. They were later absorbed into the National Fire Service in 1941.</a:t>
            </a:r>
          </a:p>
        </p:txBody>
      </p:sp>
    </p:spTree>
    <p:extLst>
      <p:ext uri="{BB962C8B-B14F-4D97-AF65-F5344CB8AC3E}">
        <p14:creationId xmlns:p14="http://schemas.microsoft.com/office/powerpoint/2010/main" val="281298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380510_2421863287849019_7076725907477495808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808" y="223756"/>
            <a:ext cx="7867531" cy="5630898"/>
          </a:xfrm>
          <a:prstGeom prst="rect">
            <a:avLst/>
          </a:prstGeom>
        </p:spPr>
      </p:pic>
      <p:sp>
        <p:nvSpPr>
          <p:cNvPr id="3" name="TextBox 2"/>
          <p:cNvSpPr txBox="1"/>
          <p:nvPr/>
        </p:nvSpPr>
        <p:spPr>
          <a:xfrm>
            <a:off x="689808" y="5957031"/>
            <a:ext cx="786753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Local Auxiliary Fire Services united into a National Fire Service in 1941. </a:t>
            </a:r>
            <a:endParaRPr lang="en-US" dirty="0"/>
          </a:p>
        </p:txBody>
      </p:sp>
    </p:spTree>
    <p:extLst>
      <p:ext uri="{BB962C8B-B14F-4D97-AF65-F5344CB8AC3E}">
        <p14:creationId xmlns:p14="http://schemas.microsoft.com/office/powerpoint/2010/main" val="45954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233577_10214259959323790_1605964305780441088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947" y="166435"/>
            <a:ext cx="6679141" cy="3847300"/>
          </a:xfrm>
          <a:prstGeom prst="rect">
            <a:avLst/>
          </a:prstGeom>
        </p:spPr>
      </p:pic>
      <p:sp>
        <p:nvSpPr>
          <p:cNvPr id="3" name="Rectangle 2"/>
          <p:cNvSpPr/>
          <p:nvPr/>
        </p:nvSpPr>
        <p:spPr>
          <a:xfrm>
            <a:off x="609947" y="4013735"/>
            <a:ext cx="8188346" cy="1477328"/>
          </a:xfrm>
          <a:prstGeom prst="rect">
            <a:avLst/>
          </a:prstGeom>
        </p:spPr>
        <p:txBody>
          <a:bodyPr wrap="square">
            <a:spAutoFit/>
          </a:bodyPr>
          <a:lstStyle/>
          <a:p>
            <a:r>
              <a:rPr lang="en-US" b="1" dirty="0" smtClean="0"/>
              <a:t>Terry Kenny: </a:t>
            </a:r>
            <a:endParaRPr lang="en-US" dirty="0"/>
          </a:p>
          <a:p>
            <a:r>
              <a:rPr lang="en-US" dirty="0" smtClean="0"/>
              <a:t>A photo </a:t>
            </a:r>
            <a:r>
              <a:rPr lang="en-US" dirty="0"/>
              <a:t>of us winning the last </a:t>
            </a:r>
            <a:r>
              <a:rPr lang="en-US" b="1" dirty="0"/>
              <a:t>National AFS </a:t>
            </a:r>
            <a:r>
              <a:rPr lang="en-US" dirty="0"/>
              <a:t>5 man light portable pump drill at the GEC sports ground in </a:t>
            </a:r>
            <a:r>
              <a:rPr lang="en-US" b="1" dirty="0"/>
              <a:t>1967</a:t>
            </a:r>
            <a:r>
              <a:rPr lang="en-US" dirty="0"/>
              <a:t>. </a:t>
            </a:r>
            <a:r>
              <a:rPr lang="en-US" dirty="0" smtClean="0"/>
              <a:t> L to R, </a:t>
            </a:r>
            <a:r>
              <a:rPr lang="en-US" dirty="0"/>
              <a:t>Me, </a:t>
            </a:r>
            <a:r>
              <a:rPr lang="en-US" dirty="0" smtClean="0"/>
              <a:t> John </a:t>
            </a:r>
            <a:r>
              <a:rPr lang="en-US" dirty="0"/>
              <a:t>Smith, </a:t>
            </a:r>
            <a:r>
              <a:rPr lang="en-US" dirty="0" smtClean="0"/>
              <a:t> Alan </a:t>
            </a:r>
            <a:r>
              <a:rPr lang="en-US" dirty="0"/>
              <a:t>Taylor, </a:t>
            </a:r>
            <a:r>
              <a:rPr lang="en-US" dirty="0" smtClean="0"/>
              <a:t> Harold </a:t>
            </a:r>
            <a:r>
              <a:rPr lang="en-US" dirty="0"/>
              <a:t>Ross and Bill Smith. Our Station Master was a Leading Fireman in Dudley and a former Bomb Disposal Sergeant during WW2.</a:t>
            </a:r>
          </a:p>
        </p:txBody>
      </p:sp>
    </p:spTree>
    <p:extLst>
      <p:ext uri="{BB962C8B-B14F-4D97-AF65-F5344CB8AC3E}">
        <p14:creationId xmlns:p14="http://schemas.microsoft.com/office/powerpoint/2010/main" val="73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4156302_10214259823120385_8520279181760659456_n-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630" y="668460"/>
            <a:ext cx="5319162" cy="4543451"/>
          </a:xfrm>
          <a:prstGeom prst="rect">
            <a:avLst/>
          </a:prstGeom>
        </p:spPr>
      </p:pic>
      <p:sp>
        <p:nvSpPr>
          <p:cNvPr id="4" name="Rectangle 3"/>
          <p:cNvSpPr/>
          <p:nvPr/>
        </p:nvSpPr>
        <p:spPr>
          <a:xfrm>
            <a:off x="6433700" y="3122971"/>
            <a:ext cx="2112102" cy="1477328"/>
          </a:xfrm>
          <a:prstGeom prst="rect">
            <a:avLst/>
          </a:prstGeom>
        </p:spPr>
        <p:txBody>
          <a:bodyPr wrap="square">
            <a:spAutoFit/>
          </a:bodyPr>
          <a:lstStyle/>
          <a:p>
            <a:r>
              <a:rPr lang="en-US" b="1" i="1" dirty="0" smtClean="0"/>
              <a:t>Terry Kenny: </a:t>
            </a:r>
          </a:p>
          <a:p>
            <a:r>
              <a:rPr lang="en-US" dirty="0" smtClean="0"/>
              <a:t>Not </a:t>
            </a:r>
            <a:r>
              <a:rPr lang="en-US" dirty="0" err="1"/>
              <a:t>Sedgley</a:t>
            </a:r>
            <a:r>
              <a:rPr lang="en-US" dirty="0"/>
              <a:t> but Dudley covered the area when I joined in 1963</a:t>
            </a:r>
          </a:p>
        </p:txBody>
      </p:sp>
    </p:spTree>
    <p:extLst>
      <p:ext uri="{BB962C8B-B14F-4D97-AF65-F5344CB8AC3E}">
        <p14:creationId xmlns:p14="http://schemas.microsoft.com/office/powerpoint/2010/main" val="80128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219335_10214259844200912_5181140596739276800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93" y="225606"/>
            <a:ext cx="5032781" cy="6274636"/>
          </a:xfrm>
          <a:prstGeom prst="rect">
            <a:avLst/>
          </a:prstGeom>
        </p:spPr>
      </p:pic>
      <p:sp>
        <p:nvSpPr>
          <p:cNvPr id="3" name="Rectangle 2"/>
          <p:cNvSpPr/>
          <p:nvPr/>
        </p:nvSpPr>
        <p:spPr>
          <a:xfrm>
            <a:off x="5990860" y="3105835"/>
            <a:ext cx="2757299" cy="923330"/>
          </a:xfrm>
          <a:prstGeom prst="rect">
            <a:avLst/>
          </a:prstGeom>
        </p:spPr>
        <p:txBody>
          <a:bodyPr wrap="square">
            <a:spAutoFit/>
          </a:bodyPr>
          <a:lstStyle/>
          <a:p>
            <a:r>
              <a:rPr lang="en-US" b="1" dirty="0"/>
              <a:t>AFS</a:t>
            </a:r>
            <a:r>
              <a:rPr lang="en-US" dirty="0"/>
              <a:t> closed down along with </a:t>
            </a:r>
            <a:r>
              <a:rPr lang="en-US" b="1" dirty="0"/>
              <a:t>Civil </a:t>
            </a:r>
            <a:r>
              <a:rPr lang="en-US" b="1" dirty="0" err="1"/>
              <a:t>Defence</a:t>
            </a:r>
            <a:r>
              <a:rPr lang="en-US" b="1" dirty="0"/>
              <a:t> </a:t>
            </a:r>
            <a:r>
              <a:rPr lang="en-US" dirty="0"/>
              <a:t>in March 1968.</a:t>
            </a:r>
          </a:p>
        </p:txBody>
      </p:sp>
    </p:spTree>
    <p:extLst>
      <p:ext uri="{BB962C8B-B14F-4D97-AF65-F5344CB8AC3E}">
        <p14:creationId xmlns:p14="http://schemas.microsoft.com/office/powerpoint/2010/main" val="29396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POST OFFICE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568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182489_2421994064502608_4689804322421080064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783" y="55137"/>
            <a:ext cx="7251329" cy="5738782"/>
          </a:xfrm>
          <a:prstGeom prst="rect">
            <a:avLst/>
          </a:prstGeom>
        </p:spPr>
      </p:pic>
      <p:sp>
        <p:nvSpPr>
          <p:cNvPr id="5" name="Rectangle 4"/>
          <p:cNvSpPr/>
          <p:nvPr/>
        </p:nvSpPr>
        <p:spPr>
          <a:xfrm>
            <a:off x="1219783" y="4943909"/>
            <a:ext cx="7251329"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err="1"/>
              <a:t>Sedgley's</a:t>
            </a:r>
            <a:r>
              <a:rPr lang="en-US" dirty="0"/>
              <a:t> former </a:t>
            </a:r>
            <a:r>
              <a:rPr lang="en-US" b="1" dirty="0"/>
              <a:t>uniformed postmen</a:t>
            </a:r>
            <a:r>
              <a:rPr lang="en-US" dirty="0"/>
              <a:t> and postmaster </a:t>
            </a:r>
            <a:r>
              <a:rPr lang="en-US" b="1" dirty="0"/>
              <a:t>Mr John W. Bourne</a:t>
            </a:r>
            <a:r>
              <a:rPr lang="en-US" dirty="0"/>
              <a:t>. This photo may well date from when the post office had just moved across to the High Street (part of what is now Tasty Plaice) in 1911. Previously it had been housed in No.1 </a:t>
            </a:r>
            <a:r>
              <a:rPr lang="en-US" dirty="0" err="1"/>
              <a:t>Bilston</a:t>
            </a:r>
            <a:r>
              <a:rPr lang="en-US" dirty="0"/>
              <a:t> Street (later Elizabeth Cooper's and formerly part of the steam flour mill complex on the corner of </a:t>
            </a:r>
            <a:r>
              <a:rPr lang="en-US" dirty="0" err="1"/>
              <a:t>Bilston</a:t>
            </a:r>
            <a:r>
              <a:rPr lang="en-US" dirty="0"/>
              <a:t> Street and High Street).</a:t>
            </a:r>
          </a:p>
        </p:txBody>
      </p:sp>
    </p:spTree>
    <p:extLst>
      <p:ext uri="{BB962C8B-B14F-4D97-AF65-F5344CB8AC3E}">
        <p14:creationId xmlns:p14="http://schemas.microsoft.com/office/powerpoint/2010/main" val="370312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POLICE SERVICE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300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414547_2418164094885605_7217374532959469568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971" y="267384"/>
            <a:ext cx="8201038" cy="6357887"/>
          </a:xfrm>
          <a:prstGeom prst="rect">
            <a:avLst/>
          </a:prstGeom>
        </p:spPr>
      </p:pic>
      <p:sp>
        <p:nvSpPr>
          <p:cNvPr id="5" name="TextBox 4"/>
          <p:cNvSpPr txBox="1"/>
          <p:nvPr/>
        </p:nvSpPr>
        <p:spPr>
          <a:xfrm>
            <a:off x="768702" y="5986089"/>
            <a:ext cx="206379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Sedgley</a:t>
            </a:r>
            <a:r>
              <a:rPr lang="en-US" dirty="0" smtClean="0"/>
              <a:t> Police 1910</a:t>
            </a:r>
            <a:endParaRPr lang="en-US" dirty="0"/>
          </a:p>
        </p:txBody>
      </p:sp>
    </p:spTree>
    <p:extLst>
      <p:ext uri="{BB962C8B-B14F-4D97-AF65-F5344CB8AC3E}">
        <p14:creationId xmlns:p14="http://schemas.microsoft.com/office/powerpoint/2010/main" val="99769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2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247" y="219196"/>
            <a:ext cx="8442353" cy="5628235"/>
          </a:xfrm>
          <a:prstGeom prst="rect">
            <a:avLst/>
          </a:prstGeom>
        </p:spPr>
      </p:pic>
      <p:sp>
        <p:nvSpPr>
          <p:cNvPr id="5" name="TextBox 4"/>
          <p:cNvSpPr txBox="1"/>
          <p:nvPr/>
        </p:nvSpPr>
        <p:spPr>
          <a:xfrm>
            <a:off x="277247" y="5847431"/>
            <a:ext cx="844235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11 November 2018</a:t>
            </a:r>
            <a:r>
              <a:rPr lang="en-US" dirty="0" smtClean="0"/>
              <a:t> - </a:t>
            </a:r>
            <a:r>
              <a:rPr lang="en-US" dirty="0" err="1" smtClean="0"/>
              <a:t>Sedgley</a:t>
            </a:r>
            <a:r>
              <a:rPr lang="en-US" dirty="0" smtClean="0"/>
              <a:t> Royal British Legion </a:t>
            </a:r>
            <a:r>
              <a:rPr lang="en-US" b="1" dirty="0" smtClean="0"/>
              <a:t>Remembrance Sunday </a:t>
            </a:r>
          </a:p>
          <a:p>
            <a:r>
              <a:rPr lang="en-US" b="1" dirty="0" smtClean="0"/>
              <a:t>Parade of Uniformed </a:t>
            </a:r>
            <a:r>
              <a:rPr lang="en-US" b="1" dirty="0" err="1" smtClean="0"/>
              <a:t>Organisations</a:t>
            </a:r>
            <a:r>
              <a:rPr lang="en-US" dirty="0" smtClean="0"/>
              <a:t> from the Ex-Servicemen’s Club, through the Bull Ring </a:t>
            </a:r>
            <a:r>
              <a:rPr lang="en-US" dirty="0" err="1" smtClean="0"/>
              <a:t>Sedgley</a:t>
            </a:r>
            <a:r>
              <a:rPr lang="en-US" dirty="0" smtClean="0"/>
              <a:t>, to All Saints’ Church for the annual </a:t>
            </a:r>
            <a:r>
              <a:rPr lang="en-US" b="1" dirty="0" smtClean="0"/>
              <a:t>Service of Remembrance</a:t>
            </a:r>
            <a:r>
              <a:rPr lang="en-US" dirty="0" smtClean="0"/>
              <a:t>. </a:t>
            </a:r>
            <a:endParaRPr lang="en-US" dirty="0"/>
          </a:p>
        </p:txBody>
      </p:sp>
    </p:spTree>
    <p:extLst>
      <p:ext uri="{BB962C8B-B14F-4D97-AF65-F5344CB8AC3E}">
        <p14:creationId xmlns:p14="http://schemas.microsoft.com/office/powerpoint/2010/main" val="198545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295305_2418106691558012_4898158760817590272_n-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362" y="317518"/>
            <a:ext cx="7823822" cy="5721170"/>
          </a:xfrm>
          <a:prstGeom prst="rect">
            <a:avLst/>
          </a:prstGeom>
        </p:spPr>
      </p:pic>
      <p:sp>
        <p:nvSpPr>
          <p:cNvPr id="3" name="Rectangle 2"/>
          <p:cNvSpPr/>
          <p:nvPr/>
        </p:nvSpPr>
        <p:spPr>
          <a:xfrm>
            <a:off x="4271203" y="6114759"/>
            <a:ext cx="4572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a:t>Vicar Street Police Station and Inspector's House, from a postcard of 1909</a:t>
            </a:r>
          </a:p>
        </p:txBody>
      </p:sp>
    </p:spTree>
    <p:extLst>
      <p:ext uri="{BB962C8B-B14F-4D97-AF65-F5344CB8AC3E}">
        <p14:creationId xmlns:p14="http://schemas.microsoft.com/office/powerpoint/2010/main" val="290252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7021124_2418106024891412_622501277003153408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456" y="472472"/>
            <a:ext cx="7055136" cy="4559042"/>
          </a:xfrm>
          <a:prstGeom prst="rect">
            <a:avLst/>
          </a:prstGeom>
        </p:spPr>
      </p:pic>
      <p:sp>
        <p:nvSpPr>
          <p:cNvPr id="3" name="Rectangle 2"/>
          <p:cNvSpPr/>
          <p:nvPr/>
        </p:nvSpPr>
        <p:spPr>
          <a:xfrm>
            <a:off x="927456" y="5355442"/>
            <a:ext cx="705513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Frontage </a:t>
            </a:r>
            <a:r>
              <a:rPr lang="en-US" dirty="0" smtClean="0"/>
              <a:t>of  </a:t>
            </a:r>
            <a:r>
              <a:rPr lang="en-US" dirty="0"/>
              <a:t>Vicar Street Police Station in an early 20th century photo... I've now </a:t>
            </a:r>
            <a:r>
              <a:rPr lang="en-US" dirty="0" err="1"/>
              <a:t>realised</a:t>
            </a:r>
            <a:r>
              <a:rPr lang="en-US" dirty="0"/>
              <a:t> the gable end of the building visible beyond the wall must surely be an extremely rare view of the Bush Inn (demolished 1925) at the junction of Gospel End Street, also known as 'Bush Bank'!</a:t>
            </a:r>
          </a:p>
        </p:txBody>
      </p:sp>
    </p:spTree>
    <p:extLst>
      <p:ext uri="{BB962C8B-B14F-4D97-AF65-F5344CB8AC3E}">
        <p14:creationId xmlns:p14="http://schemas.microsoft.com/office/powerpoint/2010/main" val="1133475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275618_2421862721182409_3516535788206555136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022" y="682135"/>
            <a:ext cx="7087466" cy="4839314"/>
          </a:xfrm>
          <a:prstGeom prst="rect">
            <a:avLst/>
          </a:prstGeom>
        </p:spPr>
      </p:pic>
      <p:sp>
        <p:nvSpPr>
          <p:cNvPr id="3" name="TextBox 2"/>
          <p:cNvSpPr txBox="1"/>
          <p:nvPr/>
        </p:nvSpPr>
        <p:spPr>
          <a:xfrm>
            <a:off x="967022" y="4861037"/>
            <a:ext cx="708746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Sergeant Marsh leads the parade at the </a:t>
            </a:r>
            <a:r>
              <a:rPr lang="en-US" b="1" dirty="0" smtClean="0"/>
              <a:t>Coronation of King George VI </a:t>
            </a:r>
            <a:r>
              <a:rPr lang="en-US" dirty="0" smtClean="0"/>
              <a:t>12</a:t>
            </a:r>
            <a:r>
              <a:rPr lang="en-US" baseline="30000" dirty="0" smtClean="0"/>
              <a:t>th</a:t>
            </a:r>
            <a:r>
              <a:rPr lang="en-US" dirty="0" smtClean="0"/>
              <a:t> May 1937, starting at </a:t>
            </a:r>
            <a:r>
              <a:rPr lang="en-US" dirty="0" err="1" smtClean="0"/>
              <a:t>Ellowes</a:t>
            </a:r>
            <a:r>
              <a:rPr lang="en-US" dirty="0" smtClean="0"/>
              <a:t> Hall. </a:t>
            </a:r>
            <a:endParaRPr lang="en-US" dirty="0"/>
          </a:p>
        </p:txBody>
      </p:sp>
    </p:spTree>
    <p:extLst>
      <p:ext uri="{BB962C8B-B14F-4D97-AF65-F5344CB8AC3E}">
        <p14:creationId xmlns:p14="http://schemas.microsoft.com/office/powerpoint/2010/main" val="422354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604728_2421862631182418_5434131058285084672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388" y="212752"/>
            <a:ext cx="6565496" cy="5022070"/>
          </a:xfrm>
          <a:prstGeom prst="rect">
            <a:avLst/>
          </a:prstGeom>
        </p:spPr>
      </p:pic>
      <p:sp>
        <p:nvSpPr>
          <p:cNvPr id="3" name="TextBox 2"/>
          <p:cNvSpPr txBox="1"/>
          <p:nvPr/>
        </p:nvSpPr>
        <p:spPr>
          <a:xfrm>
            <a:off x="7188198" y="212752"/>
            <a:ext cx="1547235" cy="2862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Police Sergeant Marsh </a:t>
            </a:r>
            <a:r>
              <a:rPr lang="en-US" dirty="0" smtClean="0"/>
              <a:t>in front of the sand-bag </a:t>
            </a:r>
            <a:r>
              <a:rPr lang="en-US" dirty="0" err="1" smtClean="0"/>
              <a:t>ged</a:t>
            </a:r>
            <a:r>
              <a:rPr lang="en-US" dirty="0" smtClean="0"/>
              <a:t> door of </a:t>
            </a:r>
            <a:r>
              <a:rPr lang="en-US" b="1" dirty="0" err="1" smtClean="0"/>
              <a:t>Sedgley</a:t>
            </a:r>
            <a:r>
              <a:rPr lang="en-US" b="1" dirty="0" smtClean="0"/>
              <a:t> Police Station </a:t>
            </a:r>
            <a:r>
              <a:rPr lang="en-US" dirty="0" smtClean="0"/>
              <a:t>in the 1940s.</a:t>
            </a:r>
            <a:endParaRPr lang="en-US" dirty="0"/>
          </a:p>
        </p:txBody>
      </p:sp>
      <p:sp>
        <p:nvSpPr>
          <p:cNvPr id="4" name="Rectangle 3"/>
          <p:cNvSpPr/>
          <p:nvPr/>
        </p:nvSpPr>
        <p:spPr>
          <a:xfrm>
            <a:off x="295388" y="5446765"/>
            <a:ext cx="834837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i="1" dirty="0" smtClean="0"/>
              <a:t>Carl Higgs: </a:t>
            </a:r>
            <a:r>
              <a:rPr lang="en-US" dirty="0" smtClean="0"/>
              <a:t>when </a:t>
            </a:r>
            <a:r>
              <a:rPr lang="en-US" dirty="0"/>
              <a:t>I had a look around the police station in November 2009, one of the officers pointed out a </a:t>
            </a:r>
            <a:r>
              <a:rPr lang="en-US" b="1" dirty="0"/>
              <a:t>2nd World War air raid siren </a:t>
            </a:r>
            <a:r>
              <a:rPr lang="en-US" dirty="0"/>
              <a:t>(one of the old wind-up ones I think) sitting on top of a cupboard. I don't know if it had always been there or if it had come from The Limes originally.</a:t>
            </a:r>
          </a:p>
        </p:txBody>
      </p:sp>
    </p:spTree>
    <p:extLst>
      <p:ext uri="{BB962C8B-B14F-4D97-AF65-F5344CB8AC3E}">
        <p14:creationId xmlns:p14="http://schemas.microsoft.com/office/powerpoint/2010/main" val="304452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388184_2418082838227064_130355293975478272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893" y="91914"/>
            <a:ext cx="5448745" cy="3872662"/>
          </a:xfrm>
          <a:prstGeom prst="rect">
            <a:avLst/>
          </a:prstGeom>
        </p:spPr>
      </p:pic>
      <p:sp>
        <p:nvSpPr>
          <p:cNvPr id="3" name="Rectangle 2"/>
          <p:cNvSpPr/>
          <p:nvPr/>
        </p:nvSpPr>
        <p:spPr>
          <a:xfrm>
            <a:off x="583893" y="4074852"/>
            <a:ext cx="8306309"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dirty="0"/>
              <a:t>The parish workhouse was built in 1734 on land donated by William Ward, Earl of Dudley. A tablet originally from the workhouse was fixed to the door of the old Vestry Room which stood on the corner of Vicar Street and Dean Street in 1858. It bore the following inscription: “This workhouse (for the maintenance of the poor of the parish of </a:t>
            </a:r>
            <a:r>
              <a:rPr lang="en-US" sz="1600" dirty="0" err="1"/>
              <a:t>Sedgley</a:t>
            </a:r>
            <a:r>
              <a:rPr lang="en-US" sz="1600" dirty="0"/>
              <a:t>) was erected in the year of our Lord 1734, the ground within the walls being freely given by the Rt. </a:t>
            </a:r>
            <a:r>
              <a:rPr lang="en-US" sz="1600" dirty="0" err="1"/>
              <a:t>Honble</a:t>
            </a:r>
            <a:r>
              <a:rPr lang="en-US" sz="1600" dirty="0"/>
              <a:t>. William Lord Dudley and Ward, at the request of John Ward </a:t>
            </a:r>
            <a:r>
              <a:rPr lang="en-US" sz="1600" dirty="0" err="1"/>
              <a:t>Esq</a:t>
            </a:r>
            <a:r>
              <a:rPr lang="en-US" sz="1600" dirty="0"/>
              <a:t> and the Revd. Mr William Ward Vicar of the said Parish.” Also from minutes of the Board of Guardians for 13th May 1859:</a:t>
            </a:r>
          </a:p>
          <a:p>
            <a:endParaRPr lang="en-US" sz="1600" dirty="0"/>
          </a:p>
          <a:p>
            <a:r>
              <a:rPr lang="en-US" sz="1600" dirty="0"/>
              <a:t>Ordered that the Inmates of the </a:t>
            </a:r>
            <a:r>
              <a:rPr lang="en-US" sz="1600" dirty="0" err="1"/>
              <a:t>Sedgley</a:t>
            </a:r>
            <a:r>
              <a:rPr lang="en-US" sz="1600" dirty="0"/>
              <a:t> Workhouse be removed to the Union Workhouse on the 23rd of June next..</a:t>
            </a:r>
          </a:p>
        </p:txBody>
      </p:sp>
    </p:spTree>
    <p:extLst>
      <p:ext uri="{BB962C8B-B14F-4D97-AF65-F5344CB8AC3E}">
        <p14:creationId xmlns:p14="http://schemas.microsoft.com/office/powerpoint/2010/main" val="3577088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455253_2418068981561783_31189863524990976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93" y="242318"/>
            <a:ext cx="7882128" cy="5230368"/>
          </a:xfrm>
          <a:prstGeom prst="rect">
            <a:avLst/>
          </a:prstGeom>
        </p:spPr>
      </p:pic>
      <p:sp>
        <p:nvSpPr>
          <p:cNvPr id="3" name="Rectangle 2"/>
          <p:cNvSpPr/>
          <p:nvPr/>
        </p:nvSpPr>
        <p:spPr>
          <a:xfrm>
            <a:off x="3297010" y="5599404"/>
            <a:ext cx="4572000"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a:t>Early 20th century Staffordshire Constabulary police buttons, showing the 'King's Crown' c.1902-1936</a:t>
            </a:r>
          </a:p>
        </p:txBody>
      </p:sp>
    </p:spTree>
    <p:extLst>
      <p:ext uri="{BB962C8B-B14F-4D97-AF65-F5344CB8AC3E}">
        <p14:creationId xmlns:p14="http://schemas.microsoft.com/office/powerpoint/2010/main" val="87362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1525800_2418069278228420_6529424942277066752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749" y="526413"/>
            <a:ext cx="7733127" cy="4272147"/>
          </a:xfrm>
          <a:prstGeom prst="rect">
            <a:avLst/>
          </a:prstGeom>
        </p:spPr>
      </p:pic>
      <p:sp>
        <p:nvSpPr>
          <p:cNvPr id="3" name="Rectangle 2"/>
          <p:cNvSpPr/>
          <p:nvPr/>
        </p:nvSpPr>
        <p:spPr>
          <a:xfrm>
            <a:off x="2895948" y="4989205"/>
            <a:ext cx="4572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a:t>Early 20th century night stick or truncheon (1910-1936</a:t>
            </a:r>
            <a:r>
              <a:rPr lang="en-US" dirty="0" smtClean="0"/>
              <a:t>)</a:t>
            </a:r>
            <a:endParaRPr lang="en-US" dirty="0"/>
          </a:p>
        </p:txBody>
      </p:sp>
    </p:spTree>
    <p:extLst>
      <p:ext uri="{BB962C8B-B14F-4D97-AF65-F5344CB8AC3E}">
        <p14:creationId xmlns:p14="http://schemas.microsoft.com/office/powerpoint/2010/main" val="2638015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237391_2418069474895067_1495364383897812992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93" y="255099"/>
            <a:ext cx="6656832" cy="3968496"/>
          </a:xfrm>
          <a:prstGeom prst="rect">
            <a:avLst/>
          </a:prstGeom>
        </p:spPr>
      </p:pic>
      <p:sp>
        <p:nvSpPr>
          <p:cNvPr id="3" name="Rectangle 2"/>
          <p:cNvSpPr/>
          <p:nvPr/>
        </p:nvSpPr>
        <p:spPr>
          <a:xfrm>
            <a:off x="2586796" y="4367557"/>
            <a:ext cx="4572000" cy="646331"/>
          </a:xfrm>
          <a:prstGeom prst="rect">
            <a:avLst/>
          </a:prstGeom>
        </p:spPr>
        <p:txBody>
          <a:bodyPr>
            <a:spAutoFit/>
          </a:bodyPr>
          <a:lstStyle/>
          <a:p>
            <a:r>
              <a:rPr lang="en-US" dirty="0"/>
              <a:t>'The Metropolitan' was a standard issue early 20th century policeman's whistle</a:t>
            </a:r>
          </a:p>
        </p:txBody>
      </p:sp>
    </p:spTree>
    <p:extLst>
      <p:ext uri="{BB962C8B-B14F-4D97-AF65-F5344CB8AC3E}">
        <p14:creationId xmlns:p14="http://schemas.microsoft.com/office/powerpoint/2010/main" val="1889202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640" y="333910"/>
            <a:ext cx="8622828" cy="5016759"/>
          </a:xfrm>
          <a:prstGeom prst="rect">
            <a:avLst/>
          </a:prstGeom>
        </p:spPr>
        <p:txBody>
          <a:bodyPr wrap="square">
            <a:spAutoFit/>
          </a:bodyPr>
          <a:lstStyle/>
          <a:p>
            <a:r>
              <a:rPr lang="en-US" sz="1600" dirty="0" err="1"/>
              <a:t>Sedgley</a:t>
            </a:r>
            <a:r>
              <a:rPr lang="en-US" sz="1600" dirty="0"/>
              <a:t> Police pose outside Vicar Street Station c.1919-24 - the notice on the railings to the left is an early Royal Air Force recruitment poster, while my great grandfather Sergeant Thomas Hall (standing 2nd from left on front row) retired in August 1924, which helps date this photo.</a:t>
            </a:r>
          </a:p>
          <a:p>
            <a:r>
              <a:rPr lang="en-US" sz="1600" dirty="0"/>
              <a:t>The inspector standing next to him (front </a:t>
            </a:r>
            <a:r>
              <a:rPr lang="en-US" sz="1600" dirty="0" err="1"/>
              <a:t>centre</a:t>
            </a:r>
            <a:r>
              <a:rPr lang="en-US" sz="1600" dirty="0"/>
              <a:t>) is probably Arthur J. Dix, and the R.A.F. connection may be explained as follows:</a:t>
            </a:r>
          </a:p>
          <a:p>
            <a:endParaRPr lang="en-US" sz="1600" dirty="0"/>
          </a:p>
          <a:p>
            <a:r>
              <a:rPr lang="en-US" sz="1600" dirty="0"/>
              <a:t>From Dudley Herald 30th April 1921 Page 9 '</a:t>
            </a:r>
            <a:r>
              <a:rPr lang="en-US" sz="1600" dirty="0" err="1"/>
              <a:t>Sedgley</a:t>
            </a:r>
            <a:r>
              <a:rPr lang="en-US" sz="1600" dirty="0"/>
              <a:t> Notes';</a:t>
            </a:r>
          </a:p>
          <a:p>
            <a:endParaRPr lang="en-US" sz="1600" dirty="0"/>
          </a:p>
          <a:p>
            <a:r>
              <a:rPr lang="en-US" sz="1600" dirty="0"/>
              <a:t>THE R.I.C. – Lieut. A. Dix, son of Inspector Dix (in charge of the police in the </a:t>
            </a:r>
            <a:r>
              <a:rPr lang="en-US" sz="1600" dirty="0" err="1"/>
              <a:t>Sedgley</a:t>
            </a:r>
            <a:r>
              <a:rPr lang="en-US" sz="1600" dirty="0"/>
              <a:t> division) is now in Ireland, having joined the R.I.C. He has already had several narrow escapes of being ambushed but, fortunately, he is still on duty. During the great war he was a lieutenant in the Royal Air Force, and on leaving the army rejoined the Staffordshire County Constabulary, and was stationed at </a:t>
            </a:r>
            <a:r>
              <a:rPr lang="en-US" sz="1600" dirty="0" err="1"/>
              <a:t>Sedgley</a:t>
            </a:r>
            <a:r>
              <a:rPr lang="en-US" sz="1600" dirty="0"/>
              <a:t> till he went to Ireland.</a:t>
            </a:r>
          </a:p>
          <a:p>
            <a:endParaRPr lang="en-US" sz="1600" dirty="0"/>
          </a:p>
          <a:p>
            <a:r>
              <a:rPr lang="en-US" sz="1600" dirty="0"/>
              <a:t>Arthur J Dix seems to have taken over as Inspector at </a:t>
            </a:r>
            <a:r>
              <a:rPr lang="en-US" sz="1600" dirty="0" err="1"/>
              <a:t>Sedgley</a:t>
            </a:r>
            <a:r>
              <a:rPr lang="en-US" sz="1600" dirty="0"/>
              <a:t> early in 1920, from Charles Robinson, who had been a constable involved with the notorious </a:t>
            </a:r>
            <a:r>
              <a:rPr lang="en-US" sz="1600" dirty="0" err="1"/>
              <a:t>Wyrley</a:t>
            </a:r>
            <a:r>
              <a:rPr lang="en-US" sz="1600" dirty="0"/>
              <a:t> horse </a:t>
            </a:r>
            <a:r>
              <a:rPr lang="en-US" sz="1600" dirty="0" err="1"/>
              <a:t>maimings</a:t>
            </a:r>
            <a:r>
              <a:rPr lang="en-US" sz="1600" dirty="0"/>
              <a:t> of 1903, otherwise known as the '</a:t>
            </a:r>
            <a:r>
              <a:rPr lang="en-US" sz="1600" dirty="0" err="1"/>
              <a:t>Edalji</a:t>
            </a:r>
            <a:r>
              <a:rPr lang="en-US" sz="1600" dirty="0"/>
              <a:t> case', that attracted the attention of no less a person than Sir Arthur Conan-Doyle. Though popular, Inspector Dix was only at </a:t>
            </a:r>
            <a:r>
              <a:rPr lang="en-US" sz="1600" dirty="0" err="1"/>
              <a:t>Sedgley</a:t>
            </a:r>
            <a:r>
              <a:rPr lang="en-US" sz="1600" dirty="0"/>
              <a:t> for about a year before being promoted to Superintendent and transferring to </a:t>
            </a:r>
            <a:r>
              <a:rPr lang="en-US" sz="1600" dirty="0" err="1"/>
              <a:t>Wednesbury</a:t>
            </a:r>
            <a:r>
              <a:rPr lang="en-US" sz="1600" dirty="0"/>
              <a:t>. His replacement at </a:t>
            </a:r>
            <a:r>
              <a:rPr lang="en-US" sz="1600" dirty="0" err="1"/>
              <a:t>Sedgley</a:t>
            </a:r>
            <a:r>
              <a:rPr lang="en-US" sz="1600" dirty="0"/>
              <a:t> was Inspector John Parsons</a:t>
            </a:r>
            <a:r>
              <a:rPr lang="en-US" sz="1600" dirty="0" smtClean="0"/>
              <a:t>.</a:t>
            </a:r>
            <a:endParaRPr lang="en-US" sz="1600" dirty="0"/>
          </a:p>
        </p:txBody>
      </p:sp>
    </p:spTree>
    <p:extLst>
      <p:ext uri="{BB962C8B-B14F-4D97-AF65-F5344CB8AC3E}">
        <p14:creationId xmlns:p14="http://schemas.microsoft.com/office/powerpoint/2010/main" val="2250031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852" y="215951"/>
            <a:ext cx="8511032" cy="5355313"/>
          </a:xfrm>
          <a:prstGeom prst="rect">
            <a:avLst/>
          </a:prstGeom>
        </p:spPr>
        <p:txBody>
          <a:bodyPr wrap="square">
            <a:spAutoFit/>
          </a:bodyPr>
          <a:lstStyle/>
          <a:p>
            <a:r>
              <a:rPr lang="en-US" b="1" dirty="0" err="1"/>
              <a:t>Sedgley</a:t>
            </a:r>
            <a:r>
              <a:rPr lang="en-US" b="1" dirty="0"/>
              <a:t> Police Station Remembered 1955-</a:t>
            </a:r>
            <a:r>
              <a:rPr lang="en-US" b="1" dirty="0" smtClean="0"/>
              <a:t>1966</a:t>
            </a:r>
          </a:p>
          <a:p>
            <a:endParaRPr lang="en-US" dirty="0"/>
          </a:p>
          <a:p>
            <a:r>
              <a:rPr lang="en-US" dirty="0"/>
              <a:t>My mother </a:t>
            </a:r>
            <a:r>
              <a:rPr lang="en-US" b="1" dirty="0"/>
              <a:t>Marion Hall </a:t>
            </a:r>
            <a:r>
              <a:rPr lang="en-US" dirty="0"/>
              <a:t>was the granddaughter of </a:t>
            </a:r>
            <a:r>
              <a:rPr lang="en-US" b="1" dirty="0"/>
              <a:t>Police Sergeant Thomas Hall </a:t>
            </a:r>
            <a:r>
              <a:rPr lang="en-US" dirty="0"/>
              <a:t>of </a:t>
            </a:r>
            <a:r>
              <a:rPr lang="en-US" dirty="0" err="1"/>
              <a:t>Sedgley</a:t>
            </a:r>
            <a:r>
              <a:rPr lang="en-US" dirty="0"/>
              <a:t>, but sadly never knew him as he died before she was born. Marion grew up in Beacon Rise during the dark days of the Second World War, </a:t>
            </a:r>
            <a:r>
              <a:rPr lang="en-US" dirty="0" smtClean="0"/>
              <a:t> and </a:t>
            </a:r>
            <a:r>
              <a:rPr lang="en-US" dirty="0"/>
              <a:t>left school aged fourteen in 1948. She completed a shorthand typing qualification, before working briefly for </a:t>
            </a:r>
            <a:r>
              <a:rPr lang="en-US" dirty="0" err="1"/>
              <a:t>Coseley</a:t>
            </a:r>
            <a:r>
              <a:rPr lang="en-US" dirty="0"/>
              <a:t> U.D.C. and then in the offices of Cannon Foundry.</a:t>
            </a:r>
          </a:p>
          <a:p>
            <a:r>
              <a:rPr lang="en-US" dirty="0"/>
              <a:t>In 1955 Marion applied for a job as </a:t>
            </a:r>
            <a:r>
              <a:rPr lang="en-US" b="1" dirty="0"/>
              <a:t>civilian clerk at </a:t>
            </a:r>
            <a:r>
              <a:rPr lang="en-US" b="1" dirty="0" err="1"/>
              <a:t>Sedgley</a:t>
            </a:r>
            <a:r>
              <a:rPr lang="en-US" b="1" dirty="0"/>
              <a:t> police station</a:t>
            </a:r>
            <a:r>
              <a:rPr lang="en-US" dirty="0"/>
              <a:t>, then still a sub-division of </a:t>
            </a:r>
            <a:r>
              <a:rPr lang="en-US" dirty="0" err="1"/>
              <a:t>Bilston</a:t>
            </a:r>
            <a:r>
              <a:rPr lang="en-US" dirty="0"/>
              <a:t>, and part of Staffordshire Constabulary. She was interviewed at </a:t>
            </a:r>
            <a:r>
              <a:rPr lang="en-US" dirty="0" err="1"/>
              <a:t>Bilston</a:t>
            </a:r>
            <a:r>
              <a:rPr lang="en-US" dirty="0"/>
              <a:t> by Superintendent Tom Gregory, and was offered the job. Superintendent Gregory had been a policeman at </a:t>
            </a:r>
            <a:r>
              <a:rPr lang="en-US" dirty="0" err="1"/>
              <a:t>Bilston</a:t>
            </a:r>
            <a:r>
              <a:rPr lang="en-US" dirty="0"/>
              <a:t> since 1923 and possibly remembered her grandfather. At her interview, he seemed to recall Sergeant Hall’s party-trick was doing ‘headstands’!</a:t>
            </a:r>
          </a:p>
          <a:p>
            <a:r>
              <a:rPr lang="en-US" dirty="0"/>
              <a:t>Marion promptly found herself working for </a:t>
            </a:r>
            <a:r>
              <a:rPr lang="en-US" b="1" dirty="0"/>
              <a:t>D.C. Arthur Golding of </a:t>
            </a:r>
            <a:r>
              <a:rPr lang="en-US" b="1" dirty="0" err="1"/>
              <a:t>Sedgley</a:t>
            </a:r>
            <a:r>
              <a:rPr lang="en-US" b="1" dirty="0"/>
              <a:t> C.I.D., which occupied the upstairs front office </a:t>
            </a:r>
            <a:r>
              <a:rPr lang="en-US" dirty="0"/>
              <a:t>on the right of the station (facing). She was mainly required to type up C.I.D. case reports, but also typed up reports for the police officers ‘downstairs’ (still mostly men in those days).</a:t>
            </a:r>
          </a:p>
          <a:p>
            <a:r>
              <a:rPr lang="en-US" b="1" dirty="0"/>
              <a:t>Inspector </a:t>
            </a:r>
            <a:r>
              <a:rPr lang="en-US" b="1" dirty="0" err="1"/>
              <a:t>Barsted</a:t>
            </a:r>
            <a:r>
              <a:rPr lang="en-US" b="1" dirty="0"/>
              <a:t> was then in charge at </a:t>
            </a:r>
            <a:r>
              <a:rPr lang="en-US" b="1" dirty="0" err="1"/>
              <a:t>Sedgley</a:t>
            </a:r>
            <a:r>
              <a:rPr lang="en-US" dirty="0"/>
              <a:t>, and lived with his wife and two children in the </a:t>
            </a:r>
            <a:r>
              <a:rPr lang="en-US" b="1" dirty="0"/>
              <a:t>police house adjoining the station</a:t>
            </a:r>
            <a:r>
              <a:rPr lang="en-US" dirty="0"/>
              <a:t>. His office was downstairs on the far right of the building, and this had a door which connected directly to his house.</a:t>
            </a:r>
          </a:p>
        </p:txBody>
      </p:sp>
    </p:spTree>
    <p:extLst>
      <p:ext uri="{BB962C8B-B14F-4D97-AF65-F5344CB8AC3E}">
        <p14:creationId xmlns:p14="http://schemas.microsoft.com/office/powerpoint/2010/main" val="24104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2682190_2787751894577070_2638708085664776192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0572" y="4607909"/>
            <a:ext cx="3081944" cy="2054629"/>
          </a:xfrm>
          <a:prstGeom prst="rect">
            <a:avLst/>
          </a:prstGeom>
        </p:spPr>
      </p:pic>
      <p:pic>
        <p:nvPicPr>
          <p:cNvPr id="5" name="Picture 4" descr="74309758_2787751844577075_7423082459752824832_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232" y="4683640"/>
            <a:ext cx="2825865" cy="1883910"/>
          </a:xfrm>
          <a:prstGeom prst="rect">
            <a:avLst/>
          </a:prstGeom>
        </p:spPr>
      </p:pic>
      <p:pic>
        <p:nvPicPr>
          <p:cNvPr id="6" name="Picture 5" descr="75294194_2787751881243738_2701299666271600640_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9648" y="216643"/>
            <a:ext cx="3369473" cy="2246315"/>
          </a:xfrm>
          <a:prstGeom prst="rect">
            <a:avLst/>
          </a:prstGeom>
        </p:spPr>
      </p:pic>
      <p:pic>
        <p:nvPicPr>
          <p:cNvPr id="7" name="Picture 6" descr="75302680_2787751984577061_3062744408593006592_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488" y="216643"/>
            <a:ext cx="3585119" cy="2390079"/>
          </a:xfrm>
          <a:prstGeom prst="rect">
            <a:avLst/>
          </a:prstGeom>
        </p:spPr>
      </p:pic>
      <p:pic>
        <p:nvPicPr>
          <p:cNvPr id="8" name="Picture 7" descr="75552962_2787751581243768_2616681307232534528_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3503" y="1960745"/>
            <a:ext cx="5115467" cy="3410311"/>
          </a:xfrm>
          <a:prstGeom prst="ellipse">
            <a:avLst/>
          </a:prstGeom>
          <a:ln>
            <a:noFill/>
          </a:ln>
          <a:effectLst>
            <a:softEdge rad="112500"/>
          </a:effectLst>
        </p:spPr>
      </p:pic>
      <p:sp>
        <p:nvSpPr>
          <p:cNvPr id="9" name="TextBox 8"/>
          <p:cNvSpPr txBox="1"/>
          <p:nvPr/>
        </p:nvSpPr>
        <p:spPr>
          <a:xfrm>
            <a:off x="311488" y="2895244"/>
            <a:ext cx="2947166" cy="1661993"/>
          </a:xfrm>
          <a:prstGeom prst="rect">
            <a:avLst/>
          </a:prstGeom>
          <a:noFill/>
        </p:spPr>
        <p:txBody>
          <a:bodyPr wrap="square" rtlCol="0">
            <a:spAutoFit/>
          </a:bodyPr>
          <a:lstStyle/>
          <a:p>
            <a:r>
              <a:rPr lang="en-US" sz="2800" b="1" dirty="0" err="1" smtClean="0"/>
              <a:t>Sedgley’s</a:t>
            </a:r>
            <a:r>
              <a:rPr lang="en-US" sz="2800" b="1" dirty="0" smtClean="0"/>
              <a:t> Remembrance Sunday Parade </a:t>
            </a:r>
            <a:r>
              <a:rPr lang="en-US" b="1" dirty="0" smtClean="0"/>
              <a:t>2015</a:t>
            </a:r>
            <a:endParaRPr lang="en-US" b="1" dirty="0"/>
          </a:p>
        </p:txBody>
      </p:sp>
      <p:sp>
        <p:nvSpPr>
          <p:cNvPr id="10" name="TextBox 9"/>
          <p:cNvSpPr txBox="1"/>
          <p:nvPr/>
        </p:nvSpPr>
        <p:spPr>
          <a:xfrm>
            <a:off x="6647004" y="1414198"/>
            <a:ext cx="2272117"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The Parade includes local uniformed </a:t>
            </a:r>
            <a:r>
              <a:rPr lang="en-US" dirty="0" err="1" smtClean="0"/>
              <a:t>organisations</a:t>
            </a:r>
            <a:r>
              <a:rPr lang="en-US" dirty="0" smtClean="0"/>
              <a:t> and starts at the </a:t>
            </a:r>
          </a:p>
          <a:p>
            <a:r>
              <a:rPr lang="en-US" dirty="0" smtClean="0"/>
              <a:t>Ex- Serviceman’s in The Walk; proceeds down High Street to the Bull Ring, up Dudley Street and then wheels right into Vicar Street, finishing at All Saints’ Church. </a:t>
            </a:r>
          </a:p>
          <a:p>
            <a:endParaRPr lang="en-US" dirty="0"/>
          </a:p>
        </p:txBody>
      </p:sp>
    </p:spTree>
    <p:extLst>
      <p:ext uri="{BB962C8B-B14F-4D97-AF65-F5344CB8AC3E}">
        <p14:creationId xmlns:p14="http://schemas.microsoft.com/office/powerpoint/2010/main" val="100634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098" y="913311"/>
            <a:ext cx="8362585" cy="4247317"/>
          </a:xfrm>
          <a:prstGeom prst="rect">
            <a:avLst/>
          </a:prstGeom>
        </p:spPr>
        <p:txBody>
          <a:bodyPr wrap="square">
            <a:spAutoFit/>
          </a:bodyPr>
          <a:lstStyle/>
          <a:p>
            <a:r>
              <a:rPr lang="en-US" dirty="0"/>
              <a:t>Anyone entering the station from the street went through to the </a:t>
            </a:r>
            <a:r>
              <a:rPr lang="en-US" b="1" dirty="0"/>
              <a:t>receiving desk </a:t>
            </a:r>
            <a:r>
              <a:rPr lang="en-US" dirty="0"/>
              <a:t>on </a:t>
            </a:r>
            <a:r>
              <a:rPr lang="en-US" b="1" dirty="0"/>
              <a:t>the left</a:t>
            </a:r>
            <a:r>
              <a:rPr lang="en-US" dirty="0"/>
              <a:t>, while the first office to the left of this contained the </a:t>
            </a:r>
            <a:r>
              <a:rPr lang="en-US" b="1" dirty="0"/>
              <a:t>telephones and switchboard.</a:t>
            </a:r>
            <a:r>
              <a:rPr lang="en-US" dirty="0"/>
              <a:t> Next to this was a </a:t>
            </a:r>
            <a:r>
              <a:rPr lang="en-US" b="1" dirty="0"/>
              <a:t>large common room </a:t>
            </a:r>
            <a:r>
              <a:rPr lang="en-US" dirty="0"/>
              <a:t>with two windows. Here officers and civilian staff would relax with tea and biscuits.</a:t>
            </a:r>
          </a:p>
          <a:p>
            <a:r>
              <a:rPr lang="en-US" dirty="0"/>
              <a:t>Behind the common room was a large kitchen and drying room, with built-in cupboards behind a huge fireplace, where officers could dry their clothes after walking the beat in wet weather. This was the warmest part of the station, especially in winter, as there was originally no heating in the offices apart from coal fires. But coal was often in short supply and everyone then had to sit at their desks wearing thick overcoats. Sometimes it was just too cold to type.</a:t>
            </a:r>
          </a:p>
          <a:p>
            <a:r>
              <a:rPr lang="en-US" dirty="0"/>
              <a:t>Meals were cooked in the kitchen by </a:t>
            </a:r>
            <a:r>
              <a:rPr lang="en-US" b="1" dirty="0"/>
              <a:t>Mrs. Verona Hayward </a:t>
            </a:r>
            <a:r>
              <a:rPr lang="en-US" dirty="0"/>
              <a:t>(mother of Police-inspector Martin Hayward), who was also a relative by marriage. She was referred to as </a:t>
            </a:r>
            <a:r>
              <a:rPr lang="en-US" b="1" dirty="0"/>
              <a:t>‘the matron’ </a:t>
            </a:r>
            <a:r>
              <a:rPr lang="en-US" dirty="0"/>
              <a:t>and was also responsible for the cleaning and general upkeep of the station, including polishing the red quarry tiles which lined the central corridor running the length of downstairs. She certainly had her work cut out.</a:t>
            </a:r>
          </a:p>
        </p:txBody>
      </p:sp>
    </p:spTree>
    <p:extLst>
      <p:ext uri="{BB962C8B-B14F-4D97-AF65-F5344CB8AC3E}">
        <p14:creationId xmlns:p14="http://schemas.microsoft.com/office/powerpoint/2010/main" val="206360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31" y="387436"/>
            <a:ext cx="8725457" cy="5078314"/>
          </a:xfrm>
          <a:prstGeom prst="rect">
            <a:avLst/>
          </a:prstGeom>
        </p:spPr>
        <p:txBody>
          <a:bodyPr wrap="square">
            <a:spAutoFit/>
          </a:bodyPr>
          <a:lstStyle/>
          <a:p>
            <a:r>
              <a:rPr lang="en-US" dirty="0"/>
              <a:t>Next to C.I.D., above the front entrance was a room which had been made into a washroom, while on the far left side of upstairs was the office where </a:t>
            </a:r>
            <a:r>
              <a:rPr lang="en-US" b="1" dirty="0"/>
              <a:t>Brenda </a:t>
            </a:r>
            <a:r>
              <a:rPr lang="en-US" b="1" dirty="0" err="1"/>
              <a:t>Sherratt</a:t>
            </a:r>
            <a:r>
              <a:rPr lang="en-US" dirty="0"/>
              <a:t>, </a:t>
            </a:r>
            <a:r>
              <a:rPr lang="en-US" b="1" dirty="0"/>
              <a:t>the inspector’s secretary, </a:t>
            </a:r>
            <a:r>
              <a:rPr lang="en-US" dirty="0"/>
              <a:t>worked. She also did most of the </a:t>
            </a:r>
            <a:r>
              <a:rPr lang="en-US" b="1" dirty="0"/>
              <a:t>court reporting </a:t>
            </a:r>
            <a:r>
              <a:rPr lang="en-US" dirty="0"/>
              <a:t>along with P.C. Dan Holden. There was also a room for </a:t>
            </a:r>
            <a:r>
              <a:rPr lang="en-US" b="1" dirty="0"/>
              <a:t>Professor Webster, the pathologist</a:t>
            </a:r>
            <a:r>
              <a:rPr lang="en-US" dirty="0"/>
              <a:t>. He is remembered as being very critical of frozen peas when they first appeared in shops around this time!</a:t>
            </a:r>
          </a:p>
          <a:p>
            <a:r>
              <a:rPr lang="en-US" dirty="0"/>
              <a:t>A real sense of camaraderie existed at </a:t>
            </a:r>
            <a:r>
              <a:rPr lang="en-US" dirty="0" err="1"/>
              <a:t>Sedgley</a:t>
            </a:r>
            <a:r>
              <a:rPr lang="en-US" dirty="0"/>
              <a:t> at this time, and Marion got to know many officers and their families personally. As a Sunday-school attendant at High Street Methodist Church, she often found herself looking after some of their children, and also offered to baby-sit for them.  Social events were often </a:t>
            </a:r>
            <a:r>
              <a:rPr lang="en-US" dirty="0" err="1"/>
              <a:t>organised</a:t>
            </a:r>
            <a:r>
              <a:rPr lang="en-US" dirty="0"/>
              <a:t> from the station including the </a:t>
            </a:r>
            <a:r>
              <a:rPr lang="en-US" b="1" dirty="0"/>
              <a:t>annual police ball, </a:t>
            </a:r>
            <a:r>
              <a:rPr lang="en-US" dirty="0"/>
              <a:t>as well as the occasional dinner dance.</a:t>
            </a:r>
          </a:p>
          <a:p>
            <a:r>
              <a:rPr lang="en-US" dirty="0"/>
              <a:t>Some officers (P.C. Cyril </a:t>
            </a:r>
            <a:r>
              <a:rPr lang="en-US" dirty="0" err="1"/>
              <a:t>Hickson</a:t>
            </a:r>
            <a:r>
              <a:rPr lang="en-US" dirty="0"/>
              <a:t> and P.C. Morgan in particular) are remembered for their sense of </a:t>
            </a:r>
            <a:r>
              <a:rPr lang="en-US" dirty="0" err="1"/>
              <a:t>humour</a:t>
            </a:r>
            <a:r>
              <a:rPr lang="en-US" dirty="0"/>
              <a:t>. As the only young female clerks at the station, my mother and Brenda </a:t>
            </a:r>
            <a:r>
              <a:rPr lang="en-US" dirty="0" err="1"/>
              <a:t>Sherratt</a:t>
            </a:r>
            <a:r>
              <a:rPr lang="en-US" dirty="0"/>
              <a:t> often found themselves being teased, usually about some item of clothing they were wearing, though the jesting was always </a:t>
            </a:r>
            <a:r>
              <a:rPr lang="en-US" dirty="0" err="1"/>
              <a:t>good-humoured</a:t>
            </a:r>
            <a:r>
              <a:rPr lang="en-US" dirty="0"/>
              <a:t>. For instance, my mother often wore shoes with steel tips, for which she received a ribbing, as the sudden ‘clip clip’ of steel along the corridor would put officers on the alert – they thought it was Inspector </a:t>
            </a:r>
            <a:r>
              <a:rPr lang="en-US" dirty="0" err="1"/>
              <a:t>Barsted</a:t>
            </a:r>
            <a:r>
              <a:rPr lang="en-US" dirty="0"/>
              <a:t> coming!</a:t>
            </a:r>
          </a:p>
        </p:txBody>
      </p:sp>
    </p:spTree>
    <p:extLst>
      <p:ext uri="{BB962C8B-B14F-4D97-AF65-F5344CB8AC3E}">
        <p14:creationId xmlns:p14="http://schemas.microsoft.com/office/powerpoint/2010/main" val="3793078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0" y="822599"/>
            <a:ext cx="8799682" cy="4247317"/>
          </a:xfrm>
          <a:prstGeom prst="rect">
            <a:avLst/>
          </a:prstGeom>
        </p:spPr>
        <p:txBody>
          <a:bodyPr wrap="square">
            <a:spAutoFit/>
          </a:bodyPr>
          <a:lstStyle/>
          <a:p>
            <a:r>
              <a:rPr lang="en-US" dirty="0"/>
              <a:t>There were also many amusing incidents involving officers and unsuspecting members of the public, which seem even more hilarious today. On one occasion a man ran into the station to report a traffic accident but left some time later on a stretcher, wrapped from head to foot in bandages (at Sergeant Philips’ insistence), even though he’d appeared perfectly alright when he went in.</a:t>
            </a:r>
          </a:p>
          <a:p>
            <a:r>
              <a:rPr lang="en-US" dirty="0"/>
              <a:t>Another time, a man who’d been arrested was brought into the station and, when questioned, told officers he’d left his front door open. The officer in charge then let him go home unaccompanied in order to lock his front door, on the understanding that he came straight back to the station – which he did!</a:t>
            </a:r>
          </a:p>
          <a:p>
            <a:r>
              <a:rPr lang="en-US" dirty="0"/>
              <a:t>One other time my mother recounted was when she was suspected of having contracted T.B. On this occasion all the officers, clerks, and ancillary staff were told to go and receive T.B. jabs at ‘the clinic’, which was then at Bleak House, along the Dudley Road. Inspector </a:t>
            </a:r>
            <a:r>
              <a:rPr lang="en-US" dirty="0" err="1"/>
              <a:t>Barsted</a:t>
            </a:r>
            <a:r>
              <a:rPr lang="en-US" dirty="0"/>
              <a:t> led everyone out of the station and had them process all the way there, just to get their injections, and then all the way back again. People must have thought it was a practice run for the Civic Sunday procession.</a:t>
            </a:r>
          </a:p>
        </p:txBody>
      </p:sp>
    </p:spTree>
    <p:extLst>
      <p:ext uri="{BB962C8B-B14F-4D97-AF65-F5344CB8AC3E}">
        <p14:creationId xmlns:p14="http://schemas.microsoft.com/office/powerpoint/2010/main" val="852210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673" y="486393"/>
            <a:ext cx="8593504" cy="5078314"/>
          </a:xfrm>
          <a:prstGeom prst="rect">
            <a:avLst/>
          </a:prstGeom>
        </p:spPr>
        <p:txBody>
          <a:bodyPr wrap="square">
            <a:spAutoFit/>
          </a:bodyPr>
          <a:lstStyle/>
          <a:p>
            <a:r>
              <a:rPr lang="en-US" dirty="0"/>
              <a:t>Marion remained at </a:t>
            </a:r>
            <a:r>
              <a:rPr lang="en-US" dirty="0" err="1"/>
              <a:t>Sedgley</a:t>
            </a:r>
            <a:r>
              <a:rPr lang="en-US" dirty="0"/>
              <a:t> police station until her marriage and a move to </a:t>
            </a:r>
            <a:r>
              <a:rPr lang="en-US" dirty="0" err="1"/>
              <a:t>Wombourne</a:t>
            </a:r>
            <a:r>
              <a:rPr lang="en-US" dirty="0"/>
              <a:t> in </a:t>
            </a:r>
            <a:r>
              <a:rPr lang="en-US" b="1" dirty="0"/>
              <a:t>October 1966. </a:t>
            </a:r>
            <a:r>
              <a:rPr lang="en-US" dirty="0"/>
              <a:t>This was also the year of total </a:t>
            </a:r>
            <a:r>
              <a:rPr lang="en-US" dirty="0" err="1"/>
              <a:t>reorganisation</a:t>
            </a:r>
            <a:r>
              <a:rPr lang="en-US" dirty="0"/>
              <a:t> in the force, </a:t>
            </a:r>
            <a:r>
              <a:rPr lang="en-US" b="1" dirty="0" err="1"/>
              <a:t>Sedgley</a:t>
            </a:r>
            <a:r>
              <a:rPr lang="en-US" b="1" dirty="0"/>
              <a:t> becoming part of West Midlands Constabulary.</a:t>
            </a:r>
          </a:p>
          <a:p>
            <a:r>
              <a:rPr lang="en-US" dirty="0"/>
              <a:t>In the eleven years my mother worked at </a:t>
            </a:r>
            <a:r>
              <a:rPr lang="en-US" dirty="0" err="1"/>
              <a:t>Sedgley</a:t>
            </a:r>
            <a:r>
              <a:rPr lang="en-US" dirty="0"/>
              <a:t>, numerous police officers came and went. </a:t>
            </a:r>
            <a:r>
              <a:rPr lang="en-US" b="1" dirty="0"/>
              <a:t>Inspector </a:t>
            </a:r>
            <a:r>
              <a:rPr lang="en-US" b="1" dirty="0" err="1"/>
              <a:t>Barsted</a:t>
            </a:r>
            <a:r>
              <a:rPr lang="en-US" b="1" dirty="0"/>
              <a:t> was promoted to superintendent </a:t>
            </a:r>
            <a:r>
              <a:rPr lang="en-US" dirty="0"/>
              <a:t>and transferred to Burton-on-Trent. Two more inspectors followed at </a:t>
            </a:r>
            <a:r>
              <a:rPr lang="en-US" dirty="0" err="1"/>
              <a:t>Sedgley</a:t>
            </a:r>
            <a:r>
              <a:rPr lang="en-US" dirty="0"/>
              <a:t>, before control was handed over to Dudley. Other names particularly remembered include, </a:t>
            </a:r>
            <a:r>
              <a:rPr lang="en-US" b="1" dirty="0"/>
              <a:t>D.C. Norman </a:t>
            </a:r>
            <a:r>
              <a:rPr lang="en-US" b="1" dirty="0" err="1"/>
              <a:t>Stirland</a:t>
            </a:r>
            <a:r>
              <a:rPr lang="en-US" b="1" dirty="0"/>
              <a:t>, </a:t>
            </a:r>
            <a:r>
              <a:rPr lang="en-US" b="1" dirty="0" err="1"/>
              <a:t>Sergt</a:t>
            </a:r>
            <a:r>
              <a:rPr lang="en-US" b="1" dirty="0"/>
              <a:t>. Cartwright, </a:t>
            </a:r>
            <a:r>
              <a:rPr lang="en-US" b="1" dirty="0" err="1"/>
              <a:t>Sergt</a:t>
            </a:r>
            <a:r>
              <a:rPr lang="en-US" b="1" dirty="0"/>
              <a:t>. Baxter, </a:t>
            </a:r>
            <a:r>
              <a:rPr lang="en-US" b="1" dirty="0" err="1"/>
              <a:t>Sergt</a:t>
            </a:r>
            <a:r>
              <a:rPr lang="en-US" b="1" dirty="0"/>
              <a:t>. </a:t>
            </a:r>
            <a:r>
              <a:rPr lang="en-US" b="1" dirty="0" err="1"/>
              <a:t>Jebb</a:t>
            </a:r>
            <a:r>
              <a:rPr lang="en-US" b="1" dirty="0"/>
              <a:t>, </a:t>
            </a:r>
            <a:r>
              <a:rPr lang="en-US" b="1" dirty="0" err="1"/>
              <a:t>Sergt</a:t>
            </a:r>
            <a:r>
              <a:rPr lang="en-US" b="1" dirty="0"/>
              <a:t>. </a:t>
            </a:r>
            <a:r>
              <a:rPr lang="en-US" b="1" dirty="0" err="1"/>
              <a:t>Pask</a:t>
            </a:r>
            <a:r>
              <a:rPr lang="en-US" b="1" dirty="0"/>
              <a:t>, P.C. Dan Holden, P.C. Ken Lyon, P.C. </a:t>
            </a:r>
            <a:r>
              <a:rPr lang="en-US" b="1" dirty="0" err="1"/>
              <a:t>Entwhistle</a:t>
            </a:r>
            <a:r>
              <a:rPr lang="en-US" b="1" dirty="0"/>
              <a:t>, P.C. Pickering, and P.C. Alf Tenant. </a:t>
            </a:r>
            <a:r>
              <a:rPr lang="en-US" dirty="0"/>
              <a:t>Many fond memories are held from those times.</a:t>
            </a:r>
          </a:p>
          <a:p>
            <a:r>
              <a:rPr lang="en-US" dirty="0"/>
              <a:t>In November 2009 </a:t>
            </a:r>
            <a:r>
              <a:rPr lang="en-US" dirty="0" err="1"/>
              <a:t>Sedgley</a:t>
            </a:r>
            <a:r>
              <a:rPr lang="en-US" dirty="0"/>
              <a:t> Police held a Christmas Open Day and myself and Christine Buckley were invited to display some of the research we'd been doing into the station's history. It was also an opportunity for me to have a look around and to see where my mum had worked 40-50 years earlier. Surprisingly, the interior layout of the station appeared to have changed relatively little compared to the description included above. There were also many stories being shared about the station reputedly being haunted (by former police personnel, some early prisoners, and also inhabitants of the station's former guise as the parish workhouse)...</a:t>
            </a:r>
          </a:p>
        </p:txBody>
      </p:sp>
    </p:spTree>
    <p:extLst>
      <p:ext uri="{BB962C8B-B14F-4D97-AF65-F5344CB8AC3E}">
        <p14:creationId xmlns:p14="http://schemas.microsoft.com/office/powerpoint/2010/main" val="3957710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262062"/>
            <a:ext cx="4572000" cy="646331"/>
          </a:xfrm>
          <a:prstGeom prst="rect">
            <a:avLst/>
          </a:prstGeom>
        </p:spPr>
        <p:txBody>
          <a:bodyPr>
            <a:spAutoFit/>
          </a:bodyPr>
          <a:lstStyle/>
          <a:p>
            <a:r>
              <a:rPr lang="en-US" dirty="0" err="1"/>
              <a:t>Sedgley</a:t>
            </a:r>
            <a:r>
              <a:rPr lang="en-US" dirty="0"/>
              <a:t> Police Ball c1962/3. On the left of photo are Geoff &amp; Brenda Baker.</a:t>
            </a:r>
          </a:p>
        </p:txBody>
      </p:sp>
      <p:pic>
        <p:nvPicPr>
          <p:cNvPr id="3" name="Picture 2" descr="75424573_3079335415426720_3382640358847414272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624" y="408787"/>
            <a:ext cx="7437776" cy="4772573"/>
          </a:xfrm>
          <a:prstGeom prst="rect">
            <a:avLst/>
          </a:prstGeom>
        </p:spPr>
      </p:pic>
    </p:spTree>
    <p:extLst>
      <p:ext uri="{BB962C8B-B14F-4D97-AF65-F5344CB8AC3E}">
        <p14:creationId xmlns:p14="http://schemas.microsoft.com/office/powerpoint/2010/main" val="3911242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988637"/>
            <a:ext cx="4572000" cy="4247317"/>
          </a:xfrm>
          <a:prstGeom prst="rect">
            <a:avLst/>
          </a:prstGeom>
        </p:spPr>
        <p:txBody>
          <a:bodyPr>
            <a:spAutoFit/>
          </a:bodyPr>
          <a:lstStyle/>
          <a:p>
            <a:r>
              <a:rPr lang="en-US" b="1" dirty="0">
                <a:hlinkClick r:id="rId2"/>
              </a:rPr>
              <a:t>Helen Dye</a:t>
            </a:r>
            <a:r>
              <a:rPr lang="en-US" b="1" dirty="0" smtClean="0">
                <a:hlinkClick r:id="rId2"/>
              </a:rPr>
              <a:t> ‪</a:t>
            </a:r>
          </a:p>
          <a:p>
            <a:endParaRPr lang="en-US" b="1" dirty="0">
              <a:hlinkClick r:id="rId2"/>
            </a:endParaRPr>
          </a:p>
          <a:p>
            <a:r>
              <a:rPr lang="en-US" b="1" dirty="0" smtClean="0">
                <a:hlinkClick r:id="rId2"/>
              </a:rPr>
              <a:t>My </a:t>
            </a:r>
            <a:r>
              <a:rPr lang="en-US" b="1" dirty="0">
                <a:hlinkClick r:id="rId2"/>
              </a:rPr>
              <a:t>mother is Brenda Baker (Sherratt</a:t>
            </a:r>
            <a:r>
              <a:rPr lang="en-US" b="1" dirty="0" smtClean="0">
                <a:hlinkClick r:id="rId2"/>
              </a:rPr>
              <a:t>)</a:t>
            </a:r>
            <a:endParaRPr lang="en-US" b="1" dirty="0" smtClean="0"/>
          </a:p>
          <a:p>
            <a:endParaRPr lang="en-US" b="1" u="sng" dirty="0">
              <a:hlinkClick r:id="rId3"/>
            </a:endParaRPr>
          </a:p>
          <a:p>
            <a:r>
              <a:rPr lang="en-US" dirty="0"/>
              <a:t>‪She started working for the Police in 1943, spending a short time at </a:t>
            </a:r>
            <a:r>
              <a:rPr lang="en-US" dirty="0" err="1"/>
              <a:t>Coseley</a:t>
            </a:r>
            <a:r>
              <a:rPr lang="en-US" dirty="0"/>
              <a:t> Police Station before moving to </a:t>
            </a:r>
            <a:r>
              <a:rPr lang="en-US" dirty="0" err="1"/>
              <a:t>Sedgley</a:t>
            </a:r>
            <a:r>
              <a:rPr lang="en-US" dirty="0"/>
              <a:t> where she remained until 1964.‬</a:t>
            </a:r>
          </a:p>
          <a:p>
            <a:r>
              <a:rPr lang="en-US" dirty="0"/>
              <a:t>‪Brenda lived at 6 Vicar Street (between the police house and the church) until she got married to Geoff Baker. - She didn’t have far to go to work!‬</a:t>
            </a:r>
          </a:p>
          <a:p>
            <a:r>
              <a:rPr lang="en-US" dirty="0"/>
              <a:t>‪She says that during the war, if there was an air raid, her family used to go down into the cellar at the police station to shelter.‬</a:t>
            </a:r>
          </a:p>
        </p:txBody>
      </p:sp>
    </p:spTree>
    <p:extLst>
      <p:ext uri="{BB962C8B-B14F-4D97-AF65-F5344CB8AC3E}">
        <p14:creationId xmlns:p14="http://schemas.microsoft.com/office/powerpoint/2010/main" val="3505476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063864_3079349372091991_2108690932151877632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6856" y="530535"/>
            <a:ext cx="5621778" cy="4192909"/>
          </a:xfrm>
          <a:prstGeom prst="rect">
            <a:avLst/>
          </a:prstGeom>
        </p:spPr>
      </p:pic>
      <p:sp>
        <p:nvSpPr>
          <p:cNvPr id="3" name="Rectangle 2"/>
          <p:cNvSpPr/>
          <p:nvPr/>
        </p:nvSpPr>
        <p:spPr>
          <a:xfrm>
            <a:off x="1916856" y="5003772"/>
            <a:ext cx="5621778" cy="923330"/>
          </a:xfrm>
          <a:prstGeom prst="rect">
            <a:avLst/>
          </a:prstGeom>
        </p:spPr>
        <p:txBody>
          <a:bodyPr wrap="square">
            <a:spAutoFit/>
          </a:bodyPr>
          <a:lstStyle/>
          <a:p>
            <a:r>
              <a:rPr lang="en-US" dirty="0"/>
              <a:t>Retirement presentation for Inspector Bill Felton (with arm on the cupboard). Far right is </a:t>
            </a:r>
            <a:r>
              <a:rPr lang="en-US" dirty="0" err="1"/>
              <a:t>Mrs</a:t>
            </a:r>
            <a:r>
              <a:rPr lang="en-US" dirty="0"/>
              <a:t> Felton and their daughter Alison.</a:t>
            </a:r>
          </a:p>
        </p:txBody>
      </p:sp>
    </p:spTree>
    <p:extLst>
      <p:ext uri="{BB962C8B-B14F-4D97-AF65-F5344CB8AC3E}">
        <p14:creationId xmlns:p14="http://schemas.microsoft.com/office/powerpoint/2010/main" val="3452432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424561_3079341105426151_5268346832487972864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1601" y="446390"/>
            <a:ext cx="6628127" cy="4142579"/>
          </a:xfrm>
          <a:prstGeom prst="rect">
            <a:avLst/>
          </a:prstGeom>
        </p:spPr>
      </p:pic>
      <p:sp>
        <p:nvSpPr>
          <p:cNvPr id="3" name="Rectangle 2"/>
          <p:cNvSpPr/>
          <p:nvPr/>
        </p:nvSpPr>
        <p:spPr>
          <a:xfrm>
            <a:off x="1461600" y="4841315"/>
            <a:ext cx="6628127" cy="923330"/>
          </a:xfrm>
          <a:prstGeom prst="rect">
            <a:avLst/>
          </a:prstGeom>
        </p:spPr>
        <p:txBody>
          <a:bodyPr wrap="square">
            <a:spAutoFit/>
          </a:bodyPr>
          <a:lstStyle/>
          <a:p>
            <a:r>
              <a:rPr lang="en-US" dirty="0" err="1"/>
              <a:t>Sedgley</a:t>
            </a:r>
            <a:r>
              <a:rPr lang="en-US" dirty="0"/>
              <a:t> Police Ball c1960-62.</a:t>
            </a:r>
          </a:p>
          <a:p>
            <a:r>
              <a:rPr lang="en-US" dirty="0"/>
              <a:t>PC Willets is on the left hand side, Brenda </a:t>
            </a:r>
            <a:r>
              <a:rPr lang="en-US" dirty="0" err="1"/>
              <a:t>Sherratt</a:t>
            </a:r>
            <a:r>
              <a:rPr lang="en-US" dirty="0"/>
              <a:t> in the middle at the front and next to her is PC Pearce.</a:t>
            </a:r>
          </a:p>
        </p:txBody>
      </p:sp>
    </p:spTree>
    <p:extLst>
      <p:ext uri="{BB962C8B-B14F-4D97-AF65-F5344CB8AC3E}">
        <p14:creationId xmlns:p14="http://schemas.microsoft.com/office/powerpoint/2010/main" val="3153004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11-07 at 14.54.1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0541" y="215622"/>
            <a:ext cx="4459943" cy="6421441"/>
          </a:xfrm>
          <a:prstGeom prst="rect">
            <a:avLst/>
          </a:prstGeom>
        </p:spPr>
      </p:pic>
    </p:spTree>
    <p:extLst>
      <p:ext uri="{BB962C8B-B14F-4D97-AF65-F5344CB8AC3E}">
        <p14:creationId xmlns:p14="http://schemas.microsoft.com/office/powerpoint/2010/main" val="2466168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ARMY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723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250971_2411649852203696_7941724731684683776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489" y="239159"/>
            <a:ext cx="5525935" cy="3888394"/>
          </a:xfrm>
          <a:prstGeom prst="rect">
            <a:avLst/>
          </a:prstGeom>
        </p:spPr>
      </p:pic>
      <p:sp>
        <p:nvSpPr>
          <p:cNvPr id="3" name="Rectangle 2"/>
          <p:cNvSpPr/>
          <p:nvPr/>
        </p:nvSpPr>
        <p:spPr>
          <a:xfrm>
            <a:off x="6136556" y="239159"/>
            <a:ext cx="2815756" cy="4247317"/>
          </a:xfrm>
          <a:prstGeom prst="rect">
            <a:avLst/>
          </a:prstGeom>
        </p:spPr>
        <p:txBody>
          <a:bodyPr wrap="square">
            <a:spAutoFit/>
          </a:bodyPr>
          <a:lstStyle/>
          <a:p>
            <a:r>
              <a:rPr lang="en-US" dirty="0"/>
              <a:t>An Armistice Day parade along </a:t>
            </a:r>
            <a:r>
              <a:rPr lang="en-US" dirty="0" err="1"/>
              <a:t>Bilston</a:t>
            </a:r>
            <a:r>
              <a:rPr lang="en-US" dirty="0"/>
              <a:t> Street, probably in the mid 1930's (before 1945 remembrance of those who died in the First World War generally took place on 11th November itself. After the Second World War the main observance or 'festival of remembrance' was moved to the Sunday nearest 11th November, in </a:t>
            </a:r>
            <a:r>
              <a:rPr lang="en-US" dirty="0" err="1"/>
              <a:t>honour</a:t>
            </a:r>
            <a:r>
              <a:rPr lang="en-US" dirty="0"/>
              <a:t> of the fallen of all wars and conflicts).</a:t>
            </a:r>
          </a:p>
        </p:txBody>
      </p:sp>
      <p:pic>
        <p:nvPicPr>
          <p:cNvPr id="4" name="Picture 3" descr="72623282_2413856841982997_1856784589071056896_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70375">
            <a:off x="1329441" y="3797001"/>
            <a:ext cx="3917950" cy="2611967"/>
          </a:xfrm>
          <a:prstGeom prst="rect">
            <a:avLst/>
          </a:prstGeom>
        </p:spPr>
      </p:pic>
    </p:spTree>
    <p:extLst>
      <p:ext uri="{BB962C8B-B14F-4D97-AF65-F5344CB8AC3E}">
        <p14:creationId xmlns:p14="http://schemas.microsoft.com/office/powerpoint/2010/main" val="326649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5654" y="710644"/>
            <a:ext cx="2794229" cy="3970318"/>
          </a:xfrm>
          <a:prstGeom prst="rect">
            <a:avLst/>
          </a:prstGeom>
        </p:spPr>
        <p:txBody>
          <a:bodyPr wrap="square">
            <a:spAutoFit/>
          </a:bodyPr>
          <a:lstStyle/>
          <a:p>
            <a:r>
              <a:rPr lang="en-US" b="1" i="1" dirty="0" smtClean="0"/>
              <a:t>Tina White: </a:t>
            </a:r>
          </a:p>
          <a:p>
            <a:endParaRPr lang="en-US" b="1" i="1" dirty="0"/>
          </a:p>
          <a:p>
            <a:r>
              <a:rPr lang="en-US" dirty="0" smtClean="0"/>
              <a:t>This </a:t>
            </a:r>
            <a:r>
              <a:rPr lang="en-US" dirty="0"/>
              <a:t>photo which shows </a:t>
            </a:r>
            <a:r>
              <a:rPr lang="en-US" dirty="0" err="1"/>
              <a:t>Sedgley</a:t>
            </a:r>
            <a:r>
              <a:rPr lang="en-US" dirty="0"/>
              <a:t> Beacon in the </a:t>
            </a:r>
            <a:r>
              <a:rPr lang="en-US" dirty="0" smtClean="0"/>
              <a:t>background </a:t>
            </a:r>
            <a:r>
              <a:rPr lang="en-US" dirty="0"/>
              <a:t>has been given to me by my uncle who lived very close to here when he was growing up. It shows a </a:t>
            </a:r>
            <a:r>
              <a:rPr lang="en-US" dirty="0" err="1"/>
              <a:t>Nissen</a:t>
            </a:r>
            <a:r>
              <a:rPr lang="en-US" dirty="0"/>
              <a:t> hut that was there in the 50s . </a:t>
            </a:r>
            <a:endParaRPr lang="en-US" dirty="0" smtClean="0"/>
          </a:p>
          <a:p>
            <a:endParaRPr lang="en-US" dirty="0"/>
          </a:p>
          <a:p>
            <a:r>
              <a:rPr lang="en-US" dirty="0" smtClean="0"/>
              <a:t>My </a:t>
            </a:r>
            <a:r>
              <a:rPr lang="en-US" dirty="0"/>
              <a:t>Dad remembers playing football in there when he was a boy.</a:t>
            </a:r>
          </a:p>
        </p:txBody>
      </p:sp>
      <p:pic>
        <p:nvPicPr>
          <p:cNvPr id="5" name="Picture 4" descr="67173235_2465698123477617_6809382133379891200_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403" y="710644"/>
            <a:ext cx="5799588" cy="4163042"/>
          </a:xfrm>
          <a:prstGeom prst="rect">
            <a:avLst/>
          </a:prstGeom>
        </p:spPr>
      </p:pic>
    </p:spTree>
    <p:extLst>
      <p:ext uri="{BB962C8B-B14F-4D97-AF65-F5344CB8AC3E}">
        <p14:creationId xmlns:p14="http://schemas.microsoft.com/office/powerpoint/2010/main" val="1429634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931" y="449396"/>
            <a:ext cx="4572000" cy="4801315"/>
          </a:xfrm>
          <a:prstGeom prst="rect">
            <a:avLst/>
          </a:prstGeom>
        </p:spPr>
        <p:txBody>
          <a:bodyPr>
            <a:spAutoFit/>
          </a:bodyPr>
          <a:lstStyle/>
          <a:p>
            <a:r>
              <a:rPr lang="en-US" b="1" i="1" dirty="0">
                <a:hlinkClick r:id="rId2"/>
              </a:rPr>
              <a:t>John </a:t>
            </a:r>
            <a:r>
              <a:rPr lang="en-US" b="1" i="1" dirty="0" smtClean="0">
                <a:hlinkClick r:id="rId2"/>
              </a:rPr>
              <a:t>Morgan: ‪</a:t>
            </a:r>
          </a:p>
          <a:p>
            <a:endParaRPr lang="en-US" b="1" i="1" dirty="0" smtClean="0">
              <a:hlinkClick r:id="rId2"/>
            </a:endParaRPr>
          </a:p>
          <a:p>
            <a:r>
              <a:rPr lang="en-US" b="1" dirty="0" smtClean="0">
                <a:hlinkClick r:id="rId2"/>
              </a:rPr>
              <a:t>When </a:t>
            </a:r>
            <a:r>
              <a:rPr lang="en-US" b="1" dirty="0">
                <a:hlinkClick r:id="rId2"/>
              </a:rPr>
              <a:t>i was a kid, we used to build trolleys and race down the footpath from the tip alongside end of North springfield and end up in Springfield Avenue, one time we removed the front axles from all but one trolley and linked them all together like a train and hared off down the track, when we got to Springfield Avenue the last trolley was missing,we went back and poor old john Edmead was in the garden,where that old wheelbarrow is (could even be the remains of his chariot) the train 'whiplashed' and threw him through the garden fence,great memories.‬</a:t>
            </a:r>
            <a:endParaRPr lang="en-US" dirty="0"/>
          </a:p>
        </p:txBody>
      </p:sp>
    </p:spTree>
    <p:extLst>
      <p:ext uri="{BB962C8B-B14F-4D97-AF65-F5344CB8AC3E}">
        <p14:creationId xmlns:p14="http://schemas.microsoft.com/office/powerpoint/2010/main" val="341657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ARMY  </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Screenshot 2019-11-06 at 10.57.0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5532" y="2122436"/>
            <a:ext cx="2599181" cy="3022701"/>
          </a:xfrm>
          <a:prstGeom prst="rect">
            <a:avLst/>
          </a:prstGeom>
        </p:spPr>
      </p:pic>
    </p:spTree>
    <p:extLst>
      <p:ext uri="{BB962C8B-B14F-4D97-AF65-F5344CB8AC3E}">
        <p14:creationId xmlns:p14="http://schemas.microsoft.com/office/powerpoint/2010/main" val="3125791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8967" y="535352"/>
            <a:ext cx="7703729" cy="4247317"/>
          </a:xfrm>
          <a:prstGeom prst="rect">
            <a:avLst/>
          </a:prstGeom>
        </p:spPr>
        <p:txBody>
          <a:bodyPr wrap="square">
            <a:spAutoFit/>
          </a:bodyPr>
          <a:lstStyle/>
          <a:p>
            <a:r>
              <a:rPr lang="en-US" b="1" dirty="0">
                <a:hlinkClick r:id="rId2"/>
              </a:rPr>
              <a:t>Margaret </a:t>
            </a:r>
            <a:r>
              <a:rPr lang="en-US" b="1" dirty="0" smtClean="0">
                <a:hlinkClick r:id="rId2"/>
              </a:rPr>
              <a:t>Hollis: </a:t>
            </a:r>
          </a:p>
          <a:p>
            <a:r>
              <a:rPr lang="en-US" b="1" dirty="0" smtClean="0">
                <a:hlinkClick r:id="rId2"/>
              </a:rPr>
              <a:t>‪</a:t>
            </a:r>
            <a:r>
              <a:rPr lang="en-US" b="1" dirty="0">
                <a:hlinkClick r:id="rId2"/>
              </a:rPr>
              <a:t>Sedgley Salvation Army </a:t>
            </a:r>
            <a:r>
              <a:rPr lang="en-US" dirty="0">
                <a:hlinkClick r:id="rId2"/>
              </a:rPr>
              <a:t>started in Sedgley on </a:t>
            </a:r>
            <a:r>
              <a:rPr lang="en-US" b="1" dirty="0">
                <a:hlinkClick r:id="rId2"/>
              </a:rPr>
              <a:t>April 12th </a:t>
            </a:r>
            <a:r>
              <a:rPr lang="en-US" b="1" dirty="0" smtClean="0">
                <a:hlinkClick r:id="rId2"/>
              </a:rPr>
              <a:t>1926</a:t>
            </a:r>
            <a:r>
              <a:rPr lang="en-US" dirty="0" smtClean="0">
                <a:hlinkClick r:id="rId2"/>
              </a:rPr>
              <a:t>, </a:t>
            </a:r>
            <a:r>
              <a:rPr lang="en-US" dirty="0">
                <a:hlinkClick r:id="rId2"/>
              </a:rPr>
              <a:t>meeting in hired rooms until 31st May </a:t>
            </a:r>
            <a:r>
              <a:rPr lang="en-US" dirty="0" smtClean="0">
                <a:hlinkClick r:id="rId2"/>
              </a:rPr>
              <a:t>1930, </a:t>
            </a:r>
            <a:r>
              <a:rPr lang="en-US" dirty="0">
                <a:hlinkClick r:id="rId2"/>
              </a:rPr>
              <a:t>when they moved into their </a:t>
            </a:r>
            <a:r>
              <a:rPr lang="en-US" b="1" dirty="0">
                <a:hlinkClick r:id="rId2"/>
              </a:rPr>
              <a:t>own hall in Ettymore Road, Sedgley. </a:t>
            </a:r>
            <a:endParaRPr lang="en-US" b="1" dirty="0" smtClean="0">
              <a:hlinkClick r:id="rId2"/>
            </a:endParaRPr>
          </a:p>
          <a:p>
            <a:endParaRPr lang="en-US" dirty="0">
              <a:hlinkClick r:id="rId2"/>
            </a:endParaRPr>
          </a:p>
          <a:p>
            <a:r>
              <a:rPr lang="en-US" dirty="0" smtClean="0">
                <a:hlinkClick r:id="rId2"/>
              </a:rPr>
              <a:t>Memorable people: </a:t>
            </a:r>
            <a:r>
              <a:rPr lang="en-US" b="1" dirty="0">
                <a:hlinkClick r:id="rId2"/>
              </a:rPr>
              <a:t>Major Rose Kennedy </a:t>
            </a:r>
            <a:r>
              <a:rPr lang="en-US" dirty="0">
                <a:hlinkClick r:id="rId2"/>
              </a:rPr>
              <a:t>who was commanding officer for 33 years (from 1955</a:t>
            </a:r>
            <a:r>
              <a:rPr lang="en-US" dirty="0" smtClean="0">
                <a:hlinkClick r:id="rId2"/>
              </a:rPr>
              <a:t>); </a:t>
            </a:r>
            <a:r>
              <a:rPr lang="en-US" dirty="0">
                <a:hlinkClick r:id="rId2"/>
              </a:rPr>
              <a:t>and her Home League Secretary </a:t>
            </a:r>
            <a:r>
              <a:rPr lang="en-US" b="1" dirty="0">
                <a:hlinkClick r:id="rId2"/>
              </a:rPr>
              <a:t>Mrs. Harrison</a:t>
            </a:r>
            <a:r>
              <a:rPr lang="en-US" dirty="0">
                <a:hlinkClick r:id="rId2"/>
              </a:rPr>
              <a:t>. </a:t>
            </a:r>
            <a:endParaRPr lang="en-US" dirty="0" smtClean="0">
              <a:hlinkClick r:id="rId2"/>
            </a:endParaRPr>
          </a:p>
          <a:p>
            <a:endParaRPr lang="en-US" dirty="0">
              <a:hlinkClick r:id="rId2"/>
            </a:endParaRPr>
          </a:p>
          <a:p>
            <a:r>
              <a:rPr lang="en-US" dirty="0" smtClean="0">
                <a:hlinkClick r:id="rId2"/>
              </a:rPr>
              <a:t>Hall </a:t>
            </a:r>
            <a:r>
              <a:rPr lang="en-US" dirty="0">
                <a:hlinkClick r:id="rId2"/>
              </a:rPr>
              <a:t>in Ettymore Road was </a:t>
            </a:r>
            <a:r>
              <a:rPr lang="en-US" b="1" dirty="0">
                <a:hlinkClick r:id="rId2"/>
              </a:rPr>
              <a:t>closed in July 2005</a:t>
            </a:r>
            <a:r>
              <a:rPr lang="en-US" dirty="0">
                <a:hlinkClick r:id="rId2"/>
              </a:rPr>
              <a:t>. Meetings were then held in </a:t>
            </a:r>
            <a:r>
              <a:rPr lang="en-US" b="1" dirty="0">
                <a:hlinkClick r:id="rId2"/>
              </a:rPr>
              <a:t>Tipton Street Methodist church hall </a:t>
            </a:r>
            <a:r>
              <a:rPr lang="en-US" dirty="0">
                <a:hlinkClick r:id="rId2"/>
              </a:rPr>
              <a:t>(later to be St. John ambulance hall) until 2017. </a:t>
            </a:r>
            <a:endParaRPr lang="en-US" dirty="0" smtClean="0">
              <a:hlinkClick r:id="rId2"/>
            </a:endParaRPr>
          </a:p>
          <a:p>
            <a:endParaRPr lang="en-US" dirty="0">
              <a:hlinkClick r:id="rId2"/>
            </a:endParaRPr>
          </a:p>
          <a:p>
            <a:r>
              <a:rPr lang="en-US" dirty="0" smtClean="0">
                <a:hlinkClick r:id="rId2"/>
              </a:rPr>
              <a:t>Now </a:t>
            </a:r>
            <a:r>
              <a:rPr lang="en-US" dirty="0">
                <a:hlinkClick r:id="rId2"/>
              </a:rPr>
              <a:t>meet in </a:t>
            </a:r>
            <a:r>
              <a:rPr lang="en-US" b="1" dirty="0">
                <a:hlinkClick r:id="rId2"/>
              </a:rPr>
              <a:t>All </a:t>
            </a:r>
            <a:r>
              <a:rPr lang="en-US" b="1" dirty="0" smtClean="0">
                <a:hlinkClick r:id="rId2"/>
              </a:rPr>
              <a:t>Saints’ </a:t>
            </a:r>
            <a:r>
              <a:rPr lang="en-US" b="1" dirty="0">
                <a:hlinkClick r:id="rId2"/>
              </a:rPr>
              <a:t>Church Hall </a:t>
            </a:r>
            <a:r>
              <a:rPr lang="en-US" dirty="0">
                <a:hlinkClick r:id="rId2"/>
              </a:rPr>
              <a:t>every Monday afternoon. Once a month we run a dementia friendly singing group which is very popular in the community.‬</a:t>
            </a:r>
            <a:endParaRPr lang="en-US" dirty="0"/>
          </a:p>
        </p:txBody>
      </p:sp>
      <p:pic>
        <p:nvPicPr>
          <p:cNvPr id="8" name="Picture 7" descr="Screenshot 2019-11-06 at 10.57.0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1633" y="225605"/>
            <a:ext cx="687965" cy="800065"/>
          </a:xfrm>
          <a:prstGeom prst="rect">
            <a:avLst/>
          </a:prstGeom>
        </p:spPr>
      </p:pic>
    </p:spTree>
    <p:extLst>
      <p:ext uri="{BB962C8B-B14F-4D97-AF65-F5344CB8AC3E}">
        <p14:creationId xmlns:p14="http://schemas.microsoft.com/office/powerpoint/2010/main" val="799123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JOHN AMBUL ANCE </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Screenshot 2019-11-06 at 11.04.0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7496" y="259029"/>
            <a:ext cx="4914900" cy="2298700"/>
          </a:xfrm>
          <a:prstGeom prst="rect">
            <a:avLst/>
          </a:prstGeom>
        </p:spPr>
      </p:pic>
    </p:spTree>
    <p:extLst>
      <p:ext uri="{BB962C8B-B14F-4D97-AF65-F5344CB8AC3E}">
        <p14:creationId xmlns:p14="http://schemas.microsoft.com/office/powerpoint/2010/main" val="14245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244" y="241190"/>
            <a:ext cx="8731448" cy="5909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hlinkClick r:id="rId2"/>
              </a:rPr>
              <a:t>Carol Littler</a:t>
            </a:r>
            <a:r>
              <a:rPr lang="en-US" b="1" dirty="0" smtClean="0">
                <a:hlinkClick r:id="rId2"/>
              </a:rPr>
              <a:t> ‪</a:t>
            </a:r>
          </a:p>
          <a:p>
            <a:endParaRPr lang="en-US" b="1" dirty="0">
              <a:hlinkClick r:id="rId2"/>
            </a:endParaRPr>
          </a:p>
          <a:p>
            <a:r>
              <a:rPr lang="en-US" b="1" dirty="0" smtClean="0">
                <a:hlinkClick r:id="rId2"/>
              </a:rPr>
              <a:t>St </a:t>
            </a:r>
            <a:r>
              <a:rPr lang="en-US" b="1" dirty="0">
                <a:hlinkClick r:id="rId2"/>
              </a:rPr>
              <a:t>John Ambulance </a:t>
            </a:r>
            <a:r>
              <a:rPr lang="en-US" dirty="0">
                <a:hlinkClick r:id="rId2"/>
              </a:rPr>
              <a:t>has been in Sedgley for around 75 years I </a:t>
            </a:r>
            <a:r>
              <a:rPr lang="en-US" dirty="0" smtClean="0">
                <a:hlinkClick r:id="rId2"/>
              </a:rPr>
              <a:t>believe. Before </a:t>
            </a:r>
            <a:r>
              <a:rPr lang="en-US" dirty="0">
                <a:hlinkClick r:id="rId2"/>
              </a:rPr>
              <a:t>I was unit manager we had </a:t>
            </a:r>
            <a:r>
              <a:rPr lang="en-US" b="1" dirty="0">
                <a:hlinkClick r:id="rId3"/>
              </a:rPr>
              <a:t>Sarah Liggins</a:t>
            </a:r>
            <a:r>
              <a:rPr lang="en-US" dirty="0">
                <a:hlinkClick r:id="rId3"/>
              </a:rPr>
              <a:t>, and before that </a:t>
            </a:r>
            <a:r>
              <a:rPr lang="en-US" b="1" dirty="0">
                <a:hlinkClick r:id="rId4"/>
              </a:rPr>
              <a:t>Margaret Coomby </a:t>
            </a:r>
            <a:r>
              <a:rPr lang="en-US" dirty="0">
                <a:hlinkClick r:id="rId4"/>
              </a:rPr>
              <a:t>was the Superintendent.</a:t>
            </a:r>
            <a:r>
              <a:rPr lang="en-US" dirty="0" smtClean="0">
                <a:hlinkClick r:id="rId4"/>
              </a:rPr>
              <a:t> ‬</a:t>
            </a:r>
          </a:p>
          <a:p>
            <a:endParaRPr lang="en-US" dirty="0">
              <a:hlinkClick r:id="rId4"/>
            </a:endParaRPr>
          </a:p>
          <a:p>
            <a:r>
              <a:rPr lang="en-US" dirty="0"/>
              <a:t>‪We used to meet on </a:t>
            </a:r>
            <a:r>
              <a:rPr lang="en-US" dirty="0" smtClean="0"/>
              <a:t>Thursdays </a:t>
            </a:r>
            <a:r>
              <a:rPr lang="en-US" dirty="0"/>
              <a:t>in what was </a:t>
            </a:r>
            <a:r>
              <a:rPr lang="en-US" b="1" dirty="0"/>
              <a:t>Tipton St Methodist Church hall </a:t>
            </a:r>
            <a:r>
              <a:rPr lang="en-US" dirty="0" smtClean="0"/>
              <a:t>- before </a:t>
            </a:r>
            <a:r>
              <a:rPr lang="en-US" dirty="0"/>
              <a:t>St John Ambulance purchased it. </a:t>
            </a:r>
            <a:r>
              <a:rPr lang="en-US" dirty="0" smtClean="0"/>
              <a:t> We </a:t>
            </a:r>
            <a:r>
              <a:rPr lang="en-US" dirty="0"/>
              <a:t>continued to meet every Thursday with our youth sections, only closing for 2 weeks in the summer and Christmas, our youth volunteers are </a:t>
            </a:r>
            <a:r>
              <a:rPr lang="en-US" b="1" dirty="0" smtClean="0"/>
              <a:t>Badgers</a:t>
            </a:r>
            <a:r>
              <a:rPr lang="en-US" dirty="0" smtClean="0"/>
              <a:t> </a:t>
            </a:r>
            <a:r>
              <a:rPr lang="en-US" dirty="0"/>
              <a:t>aged 7-10 (previously 5-10) who meet from 6.30 -8 and </a:t>
            </a:r>
            <a:r>
              <a:rPr lang="en-US" b="1" dirty="0" smtClean="0"/>
              <a:t>Cadets</a:t>
            </a:r>
            <a:r>
              <a:rPr lang="en-US" dirty="0" smtClean="0"/>
              <a:t> </a:t>
            </a:r>
            <a:r>
              <a:rPr lang="en-US" dirty="0"/>
              <a:t>aged 11-18 also meet at 6.30 -8.00, then our </a:t>
            </a:r>
            <a:r>
              <a:rPr lang="en-US" b="1" dirty="0"/>
              <a:t>Adult volunteers </a:t>
            </a:r>
            <a:r>
              <a:rPr lang="en-US" dirty="0"/>
              <a:t>from 18 upwards meet 8.15 - 10.00 to </a:t>
            </a:r>
            <a:r>
              <a:rPr lang="en-US" dirty="0" err="1" smtClean="0"/>
              <a:t>practise</a:t>
            </a:r>
            <a:r>
              <a:rPr lang="en-US" dirty="0" smtClean="0"/>
              <a:t> </a:t>
            </a:r>
            <a:r>
              <a:rPr lang="en-US" dirty="0"/>
              <a:t>our first aid skills.‬</a:t>
            </a:r>
          </a:p>
          <a:p>
            <a:r>
              <a:rPr lang="en-US" dirty="0"/>
              <a:t>‪We left our </a:t>
            </a:r>
            <a:r>
              <a:rPr lang="en-US" b="1" dirty="0"/>
              <a:t>Tipton St building in 2017</a:t>
            </a:r>
            <a:r>
              <a:rPr lang="en-US" dirty="0"/>
              <a:t>, which was subsequently sold and we now meet in </a:t>
            </a:r>
            <a:r>
              <a:rPr lang="en-US" b="1" dirty="0"/>
              <a:t>Upper </a:t>
            </a:r>
            <a:r>
              <a:rPr lang="en-US" b="1" dirty="0" err="1"/>
              <a:t>Gornal</a:t>
            </a:r>
            <a:r>
              <a:rPr lang="en-US" b="1" dirty="0"/>
              <a:t> Methodist Church</a:t>
            </a:r>
            <a:r>
              <a:rPr lang="en-US" dirty="0"/>
              <a:t>, still on </a:t>
            </a:r>
            <a:r>
              <a:rPr lang="en-US" dirty="0" smtClean="0"/>
              <a:t>Thursdays </a:t>
            </a:r>
            <a:r>
              <a:rPr lang="en-US" dirty="0"/>
              <a:t>at the same times.‬</a:t>
            </a:r>
          </a:p>
          <a:p>
            <a:r>
              <a:rPr lang="en-US" dirty="0"/>
              <a:t>‪We provide </a:t>
            </a:r>
            <a:r>
              <a:rPr lang="en-US" b="1" dirty="0"/>
              <a:t>first aid cover at local events </a:t>
            </a:r>
            <a:r>
              <a:rPr lang="en-US" dirty="0"/>
              <a:t>when requested, run </a:t>
            </a:r>
            <a:r>
              <a:rPr lang="en-US" b="1" dirty="0"/>
              <a:t>community first aid courses</a:t>
            </a:r>
            <a:r>
              <a:rPr lang="en-US" dirty="0"/>
              <a:t> and our volunteers and friends have recently </a:t>
            </a:r>
            <a:r>
              <a:rPr lang="en-US" dirty="0" smtClean="0"/>
              <a:t>fundraised </a:t>
            </a:r>
            <a:r>
              <a:rPr lang="en-US" dirty="0"/>
              <a:t>to purchase </a:t>
            </a:r>
            <a:r>
              <a:rPr lang="en-US" b="1" dirty="0"/>
              <a:t>2 </a:t>
            </a:r>
            <a:r>
              <a:rPr lang="en-US" b="1" dirty="0" smtClean="0"/>
              <a:t>Community AEDs</a:t>
            </a:r>
            <a:r>
              <a:rPr lang="en-US" b="1" dirty="0"/>
              <a:t>,</a:t>
            </a:r>
            <a:r>
              <a:rPr lang="en-US" dirty="0"/>
              <a:t> </a:t>
            </a:r>
            <a:r>
              <a:rPr lang="en-US" dirty="0" smtClean="0"/>
              <a:t>one </a:t>
            </a:r>
            <a:r>
              <a:rPr lang="en-US" dirty="0"/>
              <a:t>at the church where we meet, the other is to be installed in </a:t>
            </a:r>
            <a:r>
              <a:rPr lang="en-US" dirty="0" err="1"/>
              <a:t>Woodsetton</a:t>
            </a:r>
            <a:r>
              <a:rPr lang="en-US" dirty="0"/>
              <a:t>. We are a charity and our vision is, that everyone who needs it should receive first aid from those around them. No one should suffer for the lack of trained first aiders. ‬</a:t>
            </a:r>
          </a:p>
          <a:p>
            <a:r>
              <a:rPr lang="en-US" dirty="0"/>
              <a:t>‪We would welcome new volunteers, from Badgers, </a:t>
            </a:r>
            <a:r>
              <a:rPr lang="en-US" dirty="0" smtClean="0"/>
              <a:t> Adults</a:t>
            </a:r>
            <a:r>
              <a:rPr lang="en-US" dirty="0"/>
              <a:t>, </a:t>
            </a:r>
            <a:r>
              <a:rPr lang="en-US" dirty="0" smtClean="0"/>
              <a:t> and Youth </a:t>
            </a:r>
            <a:r>
              <a:rPr lang="en-US" dirty="0"/>
              <a:t>leaders </a:t>
            </a:r>
            <a:r>
              <a:rPr lang="en-US" dirty="0" smtClean="0"/>
              <a:t>to fund </a:t>
            </a:r>
            <a:r>
              <a:rPr lang="en-US" dirty="0"/>
              <a:t>raisers.‬</a:t>
            </a:r>
          </a:p>
        </p:txBody>
      </p:sp>
      <p:pic>
        <p:nvPicPr>
          <p:cNvPr id="5" name="Picture 4" descr="Screenshot 2019-11-06 at 11.04.08.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0808" y="5848631"/>
            <a:ext cx="1914345" cy="895340"/>
          </a:xfrm>
          <a:prstGeom prst="rect">
            <a:avLst/>
          </a:prstGeom>
        </p:spPr>
      </p:pic>
    </p:spTree>
    <p:extLst>
      <p:ext uri="{BB962C8B-B14F-4D97-AF65-F5344CB8AC3E}">
        <p14:creationId xmlns:p14="http://schemas.microsoft.com/office/powerpoint/2010/main" val="1062450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432897_10219309206096207_3329829286356975616_n-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938" y="314781"/>
            <a:ext cx="4855036" cy="3668249"/>
          </a:xfrm>
          <a:prstGeom prst="rect">
            <a:avLst/>
          </a:prstGeom>
        </p:spPr>
      </p:pic>
      <p:sp>
        <p:nvSpPr>
          <p:cNvPr id="3" name="Rectangle 2"/>
          <p:cNvSpPr/>
          <p:nvPr/>
        </p:nvSpPr>
        <p:spPr>
          <a:xfrm>
            <a:off x="646937" y="4261071"/>
            <a:ext cx="7611431" cy="1200329"/>
          </a:xfrm>
          <a:prstGeom prst="rect">
            <a:avLst/>
          </a:prstGeom>
        </p:spPr>
        <p:txBody>
          <a:bodyPr wrap="square">
            <a:spAutoFit/>
          </a:bodyPr>
          <a:lstStyle/>
          <a:p>
            <a:r>
              <a:rPr lang="en-US" b="1" i="1" dirty="0" err="1" smtClean="0"/>
              <a:t>Linzi</a:t>
            </a:r>
            <a:r>
              <a:rPr lang="en-US" b="1" i="1" dirty="0" smtClean="0"/>
              <a:t> Reeves: </a:t>
            </a:r>
          </a:p>
          <a:p>
            <a:r>
              <a:rPr lang="en-US" b="1" dirty="0" err="1" smtClean="0"/>
              <a:t>Sedgley</a:t>
            </a:r>
            <a:r>
              <a:rPr lang="en-US" b="1" dirty="0" smtClean="0"/>
              <a:t> </a:t>
            </a:r>
            <a:r>
              <a:rPr lang="en-US" b="1" dirty="0"/>
              <a:t>St. John </a:t>
            </a:r>
            <a:r>
              <a:rPr lang="en-US" b="1" dirty="0" smtClean="0"/>
              <a:t>Cadets </a:t>
            </a:r>
            <a:r>
              <a:rPr lang="en-US" dirty="0"/>
              <a:t>1990 </a:t>
            </a:r>
            <a:r>
              <a:rPr lang="en-US" dirty="0" smtClean="0"/>
              <a:t>First Midlands team </a:t>
            </a:r>
            <a:r>
              <a:rPr lang="en-US" dirty="0"/>
              <a:t>to qualify to national finals </a:t>
            </a:r>
            <a:r>
              <a:rPr lang="en-US" dirty="0" smtClean="0"/>
              <a:t>of </a:t>
            </a:r>
            <a:r>
              <a:rPr lang="en-US" b="1" dirty="0" smtClean="0"/>
              <a:t>St John Ambulance First Aid and Nursing Competition </a:t>
            </a:r>
            <a:r>
              <a:rPr lang="en-US" dirty="0" smtClean="0"/>
              <a:t>in </a:t>
            </a:r>
            <a:r>
              <a:rPr lang="en-US" dirty="0"/>
              <a:t>London for years! we came 9th</a:t>
            </a:r>
          </a:p>
        </p:txBody>
      </p:sp>
    </p:spTree>
    <p:extLst>
      <p:ext uri="{BB962C8B-B14F-4D97-AF65-F5344CB8AC3E}">
        <p14:creationId xmlns:p14="http://schemas.microsoft.com/office/powerpoint/2010/main" val="2116807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SCOUTS </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Screenshot 2019-11-06 at 11.09.5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35473" y="465233"/>
            <a:ext cx="4762500" cy="3721100"/>
          </a:xfrm>
          <a:prstGeom prst="rect">
            <a:avLst/>
          </a:prstGeom>
        </p:spPr>
      </p:pic>
    </p:spTree>
    <p:extLst>
      <p:ext uri="{BB962C8B-B14F-4D97-AF65-F5344CB8AC3E}">
        <p14:creationId xmlns:p14="http://schemas.microsoft.com/office/powerpoint/2010/main" val="40832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ZCmlOhbTaGXqGyBAxDVHQ_thumb_86d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160" y="431245"/>
            <a:ext cx="3485901" cy="5228851"/>
          </a:xfrm>
          <a:prstGeom prst="rect">
            <a:avLst/>
          </a:prstGeom>
        </p:spPr>
      </p:pic>
      <p:pic>
        <p:nvPicPr>
          <p:cNvPr id="5" name="Picture 4" descr="BfLxm8EKQeuqFsBz8RX0rA_thumb_86d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63698">
            <a:off x="3371285" y="833878"/>
            <a:ext cx="5218939" cy="3479293"/>
          </a:xfrm>
          <a:prstGeom prst="rect">
            <a:avLst/>
          </a:prstGeom>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635000" y="4921432"/>
            <a:ext cx="82042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The early days of 1st </a:t>
            </a:r>
            <a:r>
              <a:rPr lang="en-US" dirty="0" err="1"/>
              <a:t>Sedgley</a:t>
            </a:r>
            <a:r>
              <a:rPr lang="en-US" dirty="0"/>
              <a:t> Scouts, who were founded in 1910 - shortly after Lord  Baden Powell's book 'Scouting for Boys' was written in 1908.  The commander was Scoutmaster Fletcher - forerunner of the Group Scoutmaster. He's seen here in his army uniform during World War One. He is also pictured with the Senior Section of the scouts in 1915. </a:t>
            </a:r>
          </a:p>
        </p:txBody>
      </p:sp>
    </p:spTree>
    <p:extLst>
      <p:ext uri="{BB962C8B-B14F-4D97-AF65-F5344CB8AC3E}">
        <p14:creationId xmlns:p14="http://schemas.microsoft.com/office/powerpoint/2010/main" val="316747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11-07 at 16.21.1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814250"/>
            <a:ext cx="4460642" cy="4951549"/>
          </a:xfrm>
          <a:prstGeom prst="rect">
            <a:avLst/>
          </a:prstGeom>
        </p:spPr>
      </p:pic>
      <p:sp>
        <p:nvSpPr>
          <p:cNvPr id="3" name="TextBox 2"/>
          <p:cNvSpPr txBox="1"/>
          <p:nvPr/>
        </p:nvSpPr>
        <p:spPr>
          <a:xfrm>
            <a:off x="6400800" y="2286000"/>
            <a:ext cx="2235200" cy="923330"/>
          </a:xfrm>
          <a:prstGeom prst="rect">
            <a:avLst/>
          </a:prstGeom>
          <a:noFill/>
        </p:spPr>
        <p:txBody>
          <a:bodyPr wrap="square" rtlCol="0">
            <a:spAutoFit/>
          </a:bodyPr>
          <a:lstStyle/>
          <a:p>
            <a:r>
              <a:rPr lang="en-US" dirty="0" smtClean="0"/>
              <a:t>George Cox’s History of 1</a:t>
            </a:r>
            <a:r>
              <a:rPr lang="en-US" baseline="30000" dirty="0" smtClean="0"/>
              <a:t>st</a:t>
            </a:r>
            <a:r>
              <a:rPr lang="en-US" dirty="0" smtClean="0"/>
              <a:t> </a:t>
            </a:r>
            <a:r>
              <a:rPr lang="en-US" dirty="0" err="1" smtClean="0"/>
              <a:t>Sedgley</a:t>
            </a:r>
            <a:r>
              <a:rPr lang="en-US" dirty="0" smtClean="0"/>
              <a:t> Scout Group</a:t>
            </a:r>
            <a:endParaRPr lang="en-US" dirty="0"/>
          </a:p>
        </p:txBody>
      </p:sp>
    </p:spTree>
    <p:extLst>
      <p:ext uri="{BB962C8B-B14F-4D97-AF65-F5344CB8AC3E}">
        <p14:creationId xmlns:p14="http://schemas.microsoft.com/office/powerpoint/2010/main" val="98600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ORGANISATIONS COVERED</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Fire Service </a:t>
            </a:r>
          </a:p>
          <a:p>
            <a:r>
              <a:rPr lang="en-US" dirty="0" smtClean="0"/>
              <a:t>Police Service</a:t>
            </a:r>
          </a:p>
          <a:p>
            <a:r>
              <a:rPr lang="en-US" dirty="0" smtClean="0"/>
              <a:t>Territorial Army  </a:t>
            </a:r>
          </a:p>
          <a:p>
            <a:r>
              <a:rPr lang="en-US" dirty="0" smtClean="0"/>
              <a:t>Scouts</a:t>
            </a:r>
          </a:p>
          <a:p>
            <a:r>
              <a:rPr lang="en-US" dirty="0" smtClean="0"/>
              <a:t>Guides</a:t>
            </a:r>
          </a:p>
          <a:p>
            <a:r>
              <a:rPr lang="en-US" dirty="0" smtClean="0"/>
              <a:t>Salvation Army</a:t>
            </a:r>
          </a:p>
          <a:p>
            <a:r>
              <a:rPr lang="en-US" dirty="0" smtClean="0"/>
              <a:t>St John Ambulance </a:t>
            </a:r>
          </a:p>
          <a:p>
            <a:r>
              <a:rPr lang="en-US" dirty="0" smtClean="0"/>
              <a:t>Army Cadets</a:t>
            </a:r>
          </a:p>
          <a:p>
            <a:r>
              <a:rPr lang="en-US" dirty="0" smtClean="0"/>
              <a:t>Royal Air Force Cadets</a:t>
            </a:r>
          </a:p>
          <a:p>
            <a:r>
              <a:rPr lang="en-US" dirty="0" smtClean="0"/>
              <a:t>Home Guard</a:t>
            </a:r>
          </a:p>
          <a:p>
            <a:r>
              <a:rPr lang="en-US" dirty="0" smtClean="0"/>
              <a:t>Post Office</a:t>
            </a:r>
          </a:p>
          <a:p>
            <a:r>
              <a:rPr lang="en-US" dirty="0" smtClean="0"/>
              <a:t>Temperance movement</a:t>
            </a:r>
            <a:endParaRPr lang="en-US" dirty="0"/>
          </a:p>
        </p:txBody>
      </p:sp>
    </p:spTree>
    <p:extLst>
      <p:ext uri="{BB962C8B-B14F-4D97-AF65-F5344CB8AC3E}">
        <p14:creationId xmlns:p14="http://schemas.microsoft.com/office/powerpoint/2010/main" val="28091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179369_2777377978947795_366755370598662144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096" y="551036"/>
            <a:ext cx="5538738" cy="3639742"/>
          </a:xfrm>
          <a:prstGeom prst="rect">
            <a:avLst/>
          </a:prstGeom>
        </p:spPr>
      </p:pic>
      <p:sp>
        <p:nvSpPr>
          <p:cNvPr id="3" name="Rectangle 2"/>
          <p:cNvSpPr/>
          <p:nvPr/>
        </p:nvSpPr>
        <p:spPr>
          <a:xfrm>
            <a:off x="404095" y="4505902"/>
            <a:ext cx="8197793" cy="646331"/>
          </a:xfrm>
          <a:prstGeom prst="rect">
            <a:avLst/>
          </a:prstGeom>
        </p:spPr>
        <p:txBody>
          <a:bodyPr wrap="square">
            <a:spAutoFit/>
          </a:bodyPr>
          <a:lstStyle/>
          <a:p>
            <a:r>
              <a:rPr lang="en-US" dirty="0"/>
              <a:t>Early days of </a:t>
            </a:r>
            <a:r>
              <a:rPr lang="en-US" dirty="0" err="1"/>
              <a:t>Sedgley</a:t>
            </a:r>
            <a:r>
              <a:rPr lang="en-US" dirty="0"/>
              <a:t> scouting - a </a:t>
            </a:r>
            <a:r>
              <a:rPr lang="en-US" b="1" dirty="0"/>
              <a:t>'</a:t>
            </a:r>
            <a:r>
              <a:rPr lang="en-US" b="1" dirty="0" err="1"/>
              <a:t>Sedgley</a:t>
            </a:r>
            <a:r>
              <a:rPr lang="en-US" b="1" dirty="0"/>
              <a:t> Queen Victoria' scout troop </a:t>
            </a:r>
            <a:r>
              <a:rPr lang="en-US" dirty="0"/>
              <a:t>at camp in </a:t>
            </a:r>
            <a:r>
              <a:rPr lang="en-US" dirty="0" err="1"/>
              <a:t>Staithes</a:t>
            </a:r>
            <a:r>
              <a:rPr lang="en-US" dirty="0"/>
              <a:t>, Yorkshire in 1928. Mr </a:t>
            </a:r>
            <a:r>
              <a:rPr lang="en-US" dirty="0" err="1"/>
              <a:t>McCleod</a:t>
            </a:r>
            <a:r>
              <a:rPr lang="en-US" dirty="0"/>
              <a:t> is the headmaster.</a:t>
            </a:r>
          </a:p>
        </p:txBody>
      </p:sp>
    </p:spTree>
    <p:extLst>
      <p:ext uri="{BB962C8B-B14F-4D97-AF65-F5344CB8AC3E}">
        <p14:creationId xmlns:p14="http://schemas.microsoft.com/office/powerpoint/2010/main" val="1228427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886476_2421993757835972_3396916804369514496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73" y="304422"/>
            <a:ext cx="8703199" cy="5037206"/>
          </a:xfrm>
          <a:prstGeom prst="rect">
            <a:avLst/>
          </a:prstGeom>
        </p:spPr>
      </p:pic>
      <p:sp>
        <p:nvSpPr>
          <p:cNvPr id="3" name="TextBox 2"/>
          <p:cNvSpPr txBox="1"/>
          <p:nvPr/>
        </p:nvSpPr>
        <p:spPr>
          <a:xfrm>
            <a:off x="257873" y="5608893"/>
            <a:ext cx="870319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All Saints’ Children’s Festival Parade 1934 led down High Street by </a:t>
            </a:r>
            <a:r>
              <a:rPr lang="en-US" b="1" dirty="0" smtClean="0"/>
              <a:t>1</a:t>
            </a:r>
            <a:r>
              <a:rPr lang="en-US" b="1" baseline="30000" dirty="0" smtClean="0"/>
              <a:t>st</a:t>
            </a:r>
            <a:r>
              <a:rPr lang="en-US" b="1" dirty="0" smtClean="0"/>
              <a:t> </a:t>
            </a:r>
            <a:r>
              <a:rPr lang="en-US" b="1" dirty="0" err="1" smtClean="0"/>
              <a:t>Sedgley</a:t>
            </a:r>
            <a:r>
              <a:rPr lang="en-US" b="1" dirty="0" smtClean="0"/>
              <a:t> Scouts.</a:t>
            </a:r>
            <a:endParaRPr lang="en-US" b="1" dirty="0"/>
          </a:p>
        </p:txBody>
      </p:sp>
      <p:pic>
        <p:nvPicPr>
          <p:cNvPr id="4" name="Picture 3" descr="Screenshot 2019-11-08 at 07.52.35.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1365" y="3326654"/>
            <a:ext cx="3307217" cy="2353156"/>
          </a:xfrm>
          <a:prstGeom prst="rect">
            <a:avLst/>
          </a:prstGeom>
        </p:spPr>
      </p:pic>
    </p:spTree>
    <p:extLst>
      <p:ext uri="{BB962C8B-B14F-4D97-AF65-F5344CB8AC3E}">
        <p14:creationId xmlns:p14="http://schemas.microsoft.com/office/powerpoint/2010/main" val="216562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tKUVF7ZRmSIMRi1ZDbwIg_thumb_86d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934" y="262792"/>
            <a:ext cx="4144970" cy="3060530"/>
          </a:xfrm>
          <a:prstGeom prst="rect">
            <a:avLst/>
          </a:prstGeom>
        </p:spPr>
      </p:pic>
      <p:pic>
        <p:nvPicPr>
          <p:cNvPr id="3" name="Picture 2" descr="Flejo%SzQU+3btIlL+yIYA_thumb_86d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1205" y="313592"/>
            <a:ext cx="4074635" cy="2797738"/>
          </a:xfrm>
          <a:prstGeom prst="rect">
            <a:avLst/>
          </a:prstGeom>
        </p:spPr>
      </p:pic>
      <p:sp>
        <p:nvSpPr>
          <p:cNvPr id="4" name="Rectangle 3"/>
          <p:cNvSpPr/>
          <p:nvPr/>
        </p:nvSpPr>
        <p:spPr>
          <a:xfrm>
            <a:off x="367934" y="4438302"/>
            <a:ext cx="8369666"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Here </a:t>
            </a:r>
            <a:r>
              <a:rPr lang="en-US" dirty="0"/>
              <a:t>are photos of the building of </a:t>
            </a:r>
            <a:r>
              <a:rPr lang="en-US" b="1" dirty="0"/>
              <a:t>1st </a:t>
            </a:r>
            <a:r>
              <a:rPr lang="en-US" b="1" dirty="0" err="1"/>
              <a:t>Sedgley</a:t>
            </a:r>
            <a:r>
              <a:rPr lang="en-US" b="1" dirty="0"/>
              <a:t> Scout Hut</a:t>
            </a:r>
            <a:r>
              <a:rPr lang="en-US" dirty="0"/>
              <a:t> in the 1970s. It was built from scratch on Sunday mornings over a four-year period 1974-77 by dedicated volunteers: </a:t>
            </a:r>
            <a:r>
              <a:rPr lang="en-US" b="1" dirty="0"/>
              <a:t>The Sunday Morning Working Club </a:t>
            </a:r>
            <a:r>
              <a:rPr lang="en-US" dirty="0"/>
              <a:t>included Frank Turner, </a:t>
            </a:r>
            <a:r>
              <a:rPr lang="en-US" dirty="0" err="1"/>
              <a:t>Wilf</a:t>
            </a:r>
            <a:r>
              <a:rPr lang="en-US" dirty="0"/>
              <a:t> Beech, Alan Turner and Lawson Turner. Up till then the scouts had met in a number of local venues including Queen Victoria School Hall, the old All Saints' Parish hall and </a:t>
            </a:r>
            <a:r>
              <a:rPr lang="en-US" dirty="0" err="1"/>
              <a:t>Ruiton</a:t>
            </a:r>
            <a:r>
              <a:rPr lang="en-US" dirty="0"/>
              <a:t> Windmill (1965). Later, in 1985, an extension was built to act as a group equipment store. </a:t>
            </a:r>
          </a:p>
        </p:txBody>
      </p:sp>
    </p:spTree>
    <p:extLst>
      <p:ext uri="{BB962C8B-B14F-4D97-AF65-F5344CB8AC3E}">
        <p14:creationId xmlns:p14="http://schemas.microsoft.com/office/powerpoint/2010/main" val="2613255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MivrCTcTsCj5rM8zXpAbA_thumb_86d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646" y="271743"/>
            <a:ext cx="4911080" cy="3274053"/>
          </a:xfrm>
          <a:prstGeom prst="rect">
            <a:avLst/>
          </a:prstGeom>
        </p:spPr>
      </p:pic>
      <p:pic>
        <p:nvPicPr>
          <p:cNvPr id="3" name="Picture 2" descr="BnIeDYMfRfOJSAKPzFUBZQ_thumb_86d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5200" y="617766"/>
            <a:ext cx="4998800" cy="3332533"/>
          </a:xfrm>
          <a:prstGeom prst="rect">
            <a:avLst/>
          </a:prstGeom>
        </p:spPr>
      </p:pic>
      <p:pic>
        <p:nvPicPr>
          <p:cNvPr id="4" name="Picture 3" descr="wzMu7x%2T4KzC1owvFqGTg_thumb_86d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646" y="3950299"/>
            <a:ext cx="3745356" cy="2668120"/>
          </a:xfrm>
          <a:prstGeom prst="rect">
            <a:avLst/>
          </a:prstGeom>
        </p:spPr>
      </p:pic>
      <p:sp>
        <p:nvSpPr>
          <p:cNvPr id="5" name="Rectangle 4"/>
          <p:cNvSpPr/>
          <p:nvPr/>
        </p:nvSpPr>
        <p:spPr>
          <a:xfrm>
            <a:off x="4367402" y="4310095"/>
            <a:ext cx="4572000" cy="258532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a:t>Here are some photos </a:t>
            </a:r>
            <a:r>
              <a:rPr lang="en-US" dirty="0" smtClean="0"/>
              <a:t>of </a:t>
            </a:r>
            <a:r>
              <a:rPr lang="en-US" b="1" dirty="0" smtClean="0"/>
              <a:t>George Cox </a:t>
            </a:r>
            <a:r>
              <a:rPr lang="en-US" dirty="0" smtClean="0"/>
              <a:t>with </a:t>
            </a:r>
            <a:r>
              <a:rPr lang="en-US" dirty="0"/>
              <a:t>the then </a:t>
            </a:r>
            <a:r>
              <a:rPr lang="en-US" b="1" dirty="0"/>
              <a:t>Mayor of Dudley </a:t>
            </a:r>
            <a:r>
              <a:rPr lang="en-US" b="1" dirty="0" err="1"/>
              <a:t>Councillor</a:t>
            </a:r>
            <a:r>
              <a:rPr lang="en-US" b="1" dirty="0"/>
              <a:t> David </a:t>
            </a:r>
            <a:r>
              <a:rPr lang="en-US" b="1" dirty="0" err="1"/>
              <a:t>Caunt</a:t>
            </a:r>
            <a:r>
              <a:rPr lang="en-US" b="1" dirty="0"/>
              <a:t> </a:t>
            </a:r>
            <a:r>
              <a:rPr lang="en-US" dirty="0"/>
              <a:t>launching a campaign called 'Be a Brick and Buy a Brick' to raise money for a group scouting stores attached to the original building. The opening of </a:t>
            </a:r>
            <a:r>
              <a:rPr lang="en-US" b="1" dirty="0"/>
              <a:t>1st </a:t>
            </a:r>
            <a:r>
              <a:rPr lang="en-US" b="1" dirty="0" err="1"/>
              <a:t>Sedgley</a:t>
            </a:r>
            <a:r>
              <a:rPr lang="en-US" b="1" dirty="0"/>
              <a:t> Scout </a:t>
            </a:r>
            <a:r>
              <a:rPr lang="en-US" b="1" dirty="0" smtClean="0"/>
              <a:t>HQ </a:t>
            </a:r>
            <a:r>
              <a:rPr lang="en-US" dirty="0"/>
              <a:t>was on Saturday 5th November 1977 - the extension was opened on 9th November 1985. </a:t>
            </a:r>
          </a:p>
        </p:txBody>
      </p:sp>
    </p:spTree>
    <p:extLst>
      <p:ext uri="{BB962C8B-B14F-4D97-AF65-F5344CB8AC3E}">
        <p14:creationId xmlns:p14="http://schemas.microsoft.com/office/powerpoint/2010/main" val="639320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5233405_2777324225619837_6071447008932003840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150" y="814574"/>
            <a:ext cx="3749583" cy="5468431"/>
          </a:xfrm>
          <a:prstGeom prst="rect">
            <a:avLst/>
          </a:prstGeom>
        </p:spPr>
      </p:pic>
      <p:sp>
        <p:nvSpPr>
          <p:cNvPr id="5" name="Rectangle 4"/>
          <p:cNvSpPr/>
          <p:nvPr/>
        </p:nvSpPr>
        <p:spPr>
          <a:xfrm>
            <a:off x="4792138" y="2413338"/>
            <a:ext cx="4078559" cy="2031325"/>
          </a:xfrm>
          <a:prstGeom prst="rect">
            <a:avLst/>
          </a:prstGeom>
        </p:spPr>
        <p:txBody>
          <a:bodyPr wrap="square">
            <a:spAutoFit/>
          </a:bodyPr>
          <a:lstStyle/>
          <a:p>
            <a:r>
              <a:rPr lang="en-US" dirty="0"/>
              <a:t>George </a:t>
            </a:r>
            <a:r>
              <a:rPr lang="en-US" dirty="0" smtClean="0"/>
              <a:t>Cox saw </a:t>
            </a:r>
            <a:r>
              <a:rPr lang="en-US" dirty="0"/>
              <a:t>military service in World War II with the Royal Marines, had a long career with </a:t>
            </a:r>
            <a:r>
              <a:rPr lang="en-US" dirty="0" err="1"/>
              <a:t>Mander’s</a:t>
            </a:r>
            <a:r>
              <a:rPr lang="en-US" dirty="0"/>
              <a:t> in Heath Town, </a:t>
            </a:r>
            <a:r>
              <a:rPr lang="en-US" dirty="0" err="1"/>
              <a:t>Wolverhampton</a:t>
            </a:r>
            <a:r>
              <a:rPr lang="en-US" dirty="0"/>
              <a:t>; and was awarded his MBE by Her Majesty the Queen at Buckingham Palace in 2009 for services to the </a:t>
            </a:r>
            <a:r>
              <a:rPr lang="en-US" dirty="0" err="1"/>
              <a:t>Sedgley</a:t>
            </a:r>
            <a:r>
              <a:rPr lang="en-US" dirty="0"/>
              <a:t> community.</a:t>
            </a:r>
          </a:p>
        </p:txBody>
      </p:sp>
    </p:spTree>
    <p:extLst>
      <p:ext uri="{BB962C8B-B14F-4D97-AF65-F5344CB8AC3E}">
        <p14:creationId xmlns:p14="http://schemas.microsoft.com/office/powerpoint/2010/main" val="411928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982 2.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967" y="676818"/>
            <a:ext cx="2481665" cy="1654443"/>
          </a:xfrm>
          <a:prstGeom prst="rect">
            <a:avLst/>
          </a:prstGeom>
        </p:spPr>
      </p:pic>
      <p:pic>
        <p:nvPicPr>
          <p:cNvPr id="5" name="Picture 4" descr="IMG_1982 3.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1531" y="1144740"/>
            <a:ext cx="4836173" cy="3179542"/>
          </a:xfrm>
          <a:prstGeom prst="rect">
            <a:avLst/>
          </a:prstGeom>
        </p:spPr>
      </p:pic>
      <p:pic>
        <p:nvPicPr>
          <p:cNvPr id="6" name="Picture 5" descr="IMG_1982.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344" y="3202406"/>
            <a:ext cx="3476028" cy="2367394"/>
          </a:xfrm>
          <a:prstGeom prst="rect">
            <a:avLst/>
          </a:prstGeom>
        </p:spPr>
      </p:pic>
      <p:sp>
        <p:nvSpPr>
          <p:cNvPr id="7" name="TextBox 6"/>
          <p:cNvSpPr txBox="1"/>
          <p:nvPr/>
        </p:nvSpPr>
        <p:spPr>
          <a:xfrm>
            <a:off x="3542713" y="334231"/>
            <a:ext cx="4628921" cy="369332"/>
          </a:xfrm>
          <a:prstGeom prst="rect">
            <a:avLst/>
          </a:prstGeom>
          <a:noFill/>
        </p:spPr>
        <p:txBody>
          <a:bodyPr wrap="square" rtlCol="0">
            <a:spAutoFit/>
          </a:bodyPr>
          <a:lstStyle/>
          <a:p>
            <a:r>
              <a:rPr lang="en-US" b="1" i="1" dirty="0" smtClean="0"/>
              <a:t>To be scanned and replaced</a:t>
            </a:r>
            <a:r>
              <a:rPr lang="mr-IN" b="1" i="1" dirty="0" smtClean="0"/>
              <a:t>…</a:t>
            </a:r>
            <a:endParaRPr lang="en-US" b="1" i="1" dirty="0"/>
          </a:p>
        </p:txBody>
      </p:sp>
      <p:sp>
        <p:nvSpPr>
          <p:cNvPr id="8" name="TextBox 7"/>
          <p:cNvSpPr txBox="1"/>
          <p:nvPr/>
        </p:nvSpPr>
        <p:spPr>
          <a:xfrm>
            <a:off x="4336481" y="5063598"/>
            <a:ext cx="3993907" cy="646331"/>
          </a:xfrm>
          <a:prstGeom prst="rect">
            <a:avLst/>
          </a:prstGeom>
          <a:noFill/>
        </p:spPr>
        <p:txBody>
          <a:bodyPr wrap="square" rtlCol="0">
            <a:spAutoFit/>
          </a:bodyPr>
          <a:lstStyle/>
          <a:p>
            <a:r>
              <a:rPr lang="en-US" b="1" dirty="0" smtClean="0"/>
              <a:t>First </a:t>
            </a:r>
            <a:r>
              <a:rPr lang="en-US" b="1" dirty="0" err="1" smtClean="0"/>
              <a:t>Sedgley</a:t>
            </a:r>
            <a:r>
              <a:rPr lang="en-US" b="1" dirty="0" smtClean="0"/>
              <a:t> Scouts </a:t>
            </a:r>
            <a:r>
              <a:rPr lang="en-US" dirty="0" smtClean="0"/>
              <a:t>with Mike Gregory late 1950s. Location unknown. </a:t>
            </a:r>
            <a:endParaRPr lang="en-US" dirty="0"/>
          </a:p>
        </p:txBody>
      </p:sp>
    </p:spTree>
    <p:extLst>
      <p:ext uri="{BB962C8B-B14F-4D97-AF65-F5344CB8AC3E}">
        <p14:creationId xmlns:p14="http://schemas.microsoft.com/office/powerpoint/2010/main" val="2613745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85.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906" y="387720"/>
            <a:ext cx="5718264" cy="3609739"/>
          </a:xfrm>
          <a:prstGeom prst="rect">
            <a:avLst/>
          </a:prstGeom>
        </p:spPr>
      </p:pic>
      <p:sp>
        <p:nvSpPr>
          <p:cNvPr id="3" name="TextBox 2"/>
          <p:cNvSpPr txBox="1"/>
          <p:nvPr/>
        </p:nvSpPr>
        <p:spPr>
          <a:xfrm>
            <a:off x="6291657" y="1487327"/>
            <a:ext cx="1913399" cy="646331"/>
          </a:xfrm>
          <a:prstGeom prst="rect">
            <a:avLst/>
          </a:prstGeom>
          <a:noFill/>
        </p:spPr>
        <p:txBody>
          <a:bodyPr wrap="square" rtlCol="0">
            <a:spAutoFit/>
          </a:bodyPr>
          <a:lstStyle/>
          <a:p>
            <a:r>
              <a:rPr lang="en-US" dirty="0" smtClean="0"/>
              <a:t>1</a:t>
            </a:r>
            <a:r>
              <a:rPr lang="en-US" baseline="30000" dirty="0" smtClean="0"/>
              <a:t>st</a:t>
            </a:r>
            <a:r>
              <a:rPr lang="en-US" dirty="0" smtClean="0"/>
              <a:t> </a:t>
            </a:r>
            <a:r>
              <a:rPr lang="en-US" dirty="0" err="1" smtClean="0"/>
              <a:t>Sedgley</a:t>
            </a:r>
            <a:r>
              <a:rPr lang="en-US" dirty="0" smtClean="0"/>
              <a:t> Scout Leaders, 1960s. </a:t>
            </a:r>
            <a:endParaRPr lang="en-US" dirty="0"/>
          </a:p>
        </p:txBody>
      </p:sp>
      <p:pic>
        <p:nvPicPr>
          <p:cNvPr id="4" name="Picture 3" descr="IMG_1986.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6063" y="3526135"/>
            <a:ext cx="4371543" cy="3231595"/>
          </a:xfrm>
          <a:prstGeom prst="rect">
            <a:avLst/>
          </a:prstGeom>
        </p:spPr>
      </p:pic>
      <p:sp>
        <p:nvSpPr>
          <p:cNvPr id="5" name="Rectangle 4"/>
          <p:cNvSpPr/>
          <p:nvPr/>
        </p:nvSpPr>
        <p:spPr>
          <a:xfrm>
            <a:off x="467906" y="6054231"/>
            <a:ext cx="4572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a:t>1st </a:t>
            </a:r>
            <a:r>
              <a:rPr lang="en-US" dirty="0" err="1"/>
              <a:t>Sedgley</a:t>
            </a:r>
            <a:r>
              <a:rPr lang="en-US" dirty="0"/>
              <a:t> Scouts, probably 1960s. Mike Gregory is there - he's in his early 20s.</a:t>
            </a:r>
          </a:p>
        </p:txBody>
      </p:sp>
    </p:spTree>
    <p:extLst>
      <p:ext uri="{BB962C8B-B14F-4D97-AF65-F5344CB8AC3E}">
        <p14:creationId xmlns:p14="http://schemas.microsoft.com/office/powerpoint/2010/main" val="535367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87.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901" y="1202248"/>
            <a:ext cx="5670384" cy="4502655"/>
          </a:xfrm>
          <a:prstGeom prst="rect">
            <a:avLst/>
          </a:prstGeom>
        </p:spPr>
      </p:pic>
      <p:sp>
        <p:nvSpPr>
          <p:cNvPr id="3" name="TextBox 2"/>
          <p:cNvSpPr txBox="1"/>
          <p:nvPr/>
        </p:nvSpPr>
        <p:spPr>
          <a:xfrm>
            <a:off x="6759562" y="1202248"/>
            <a:ext cx="2005309" cy="1200329"/>
          </a:xfrm>
          <a:prstGeom prst="rect">
            <a:avLst/>
          </a:prstGeom>
          <a:noFill/>
        </p:spPr>
        <p:txBody>
          <a:bodyPr wrap="square" rtlCol="0">
            <a:spAutoFit/>
          </a:bodyPr>
          <a:lstStyle/>
          <a:p>
            <a:r>
              <a:rPr lang="en-US" dirty="0" smtClean="0"/>
              <a:t>2</a:t>
            </a:r>
            <a:r>
              <a:rPr lang="en-US" baseline="30000" dirty="0" smtClean="0"/>
              <a:t>nd</a:t>
            </a:r>
            <a:r>
              <a:rPr lang="en-US" dirty="0" smtClean="0"/>
              <a:t> </a:t>
            </a:r>
            <a:r>
              <a:rPr lang="en-US" dirty="0" err="1" smtClean="0"/>
              <a:t>Sedgley</a:t>
            </a:r>
            <a:r>
              <a:rPr lang="en-US" dirty="0" smtClean="0"/>
              <a:t> Lads and Dads Camp. Mike Gregory on the far left. </a:t>
            </a:r>
            <a:endParaRPr lang="en-US" dirty="0"/>
          </a:p>
        </p:txBody>
      </p:sp>
      <p:sp>
        <p:nvSpPr>
          <p:cNvPr id="4" name="Rectangle 3"/>
          <p:cNvSpPr/>
          <p:nvPr/>
        </p:nvSpPr>
        <p:spPr>
          <a:xfrm>
            <a:off x="843901" y="5488183"/>
            <a:ext cx="4572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b="1" dirty="0">
                <a:hlinkClick r:id="rId3"/>
              </a:rPr>
              <a:t>Inez </a:t>
            </a:r>
            <a:r>
              <a:rPr lang="en-US" b="1" dirty="0" smtClean="0">
                <a:hlinkClick r:id="rId3"/>
              </a:rPr>
              <a:t>Dunn: </a:t>
            </a:r>
            <a:r>
              <a:rPr lang="en-US" b="1" dirty="0">
                <a:hlinkClick r:id="rId3"/>
              </a:rPr>
              <a:t>‪Randall Fones is 3rd from front at the back.‬</a:t>
            </a:r>
          </a:p>
          <a:p>
            <a:r>
              <a:rPr lang="en-US" dirty="0"/>
              <a:t>‪Possibly Steve Forrest next to him, but don’t know if he was a scout. ‬</a:t>
            </a:r>
          </a:p>
        </p:txBody>
      </p:sp>
      <p:sp>
        <p:nvSpPr>
          <p:cNvPr id="5" name="Rectangle 4"/>
          <p:cNvSpPr/>
          <p:nvPr/>
        </p:nvSpPr>
        <p:spPr>
          <a:xfrm>
            <a:off x="4694202" y="4813353"/>
            <a:ext cx="431400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a:hlinkClick r:id="rId4"/>
              </a:rPr>
              <a:t>Chris </a:t>
            </a:r>
            <a:r>
              <a:rPr lang="en-US" b="1" dirty="0" smtClean="0">
                <a:hlinkClick r:id="rId4"/>
              </a:rPr>
              <a:t>Robinson:  </a:t>
            </a:r>
            <a:r>
              <a:rPr lang="en-US" b="1" dirty="0">
                <a:hlinkClick r:id="rId4"/>
              </a:rPr>
              <a:t>‪John Mason great guy‬</a:t>
            </a:r>
            <a:endParaRPr lang="en-US" dirty="0"/>
          </a:p>
        </p:txBody>
      </p:sp>
    </p:spTree>
    <p:extLst>
      <p:ext uri="{BB962C8B-B14F-4D97-AF65-F5344CB8AC3E}">
        <p14:creationId xmlns:p14="http://schemas.microsoft.com/office/powerpoint/2010/main" val="1124428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88.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545" y="334388"/>
            <a:ext cx="4696693" cy="4800031"/>
          </a:xfrm>
          <a:prstGeom prst="rect">
            <a:avLst/>
          </a:prstGeom>
        </p:spPr>
      </p:pic>
      <p:sp>
        <p:nvSpPr>
          <p:cNvPr id="3" name="Rectangle 2"/>
          <p:cNvSpPr/>
          <p:nvPr/>
        </p:nvSpPr>
        <p:spPr>
          <a:xfrm>
            <a:off x="6024281" y="1901346"/>
            <a:ext cx="2588363" cy="2308324"/>
          </a:xfrm>
          <a:prstGeom prst="rect">
            <a:avLst/>
          </a:prstGeom>
        </p:spPr>
        <p:txBody>
          <a:bodyPr wrap="square">
            <a:spAutoFit/>
          </a:bodyPr>
          <a:lstStyle/>
          <a:p>
            <a:r>
              <a:rPr lang="en-US" b="1" dirty="0"/>
              <a:t>Mike Gregory </a:t>
            </a:r>
            <a:r>
              <a:rPr lang="en-US" dirty="0"/>
              <a:t>with </a:t>
            </a:r>
            <a:r>
              <a:rPr lang="en-US" b="1" dirty="0"/>
              <a:t>2nd </a:t>
            </a:r>
            <a:r>
              <a:rPr lang="en-US" b="1" dirty="0" err="1"/>
              <a:t>Sedgley</a:t>
            </a:r>
            <a:r>
              <a:rPr lang="en-US" b="1" dirty="0"/>
              <a:t> Scouts</a:t>
            </a:r>
            <a:r>
              <a:rPr lang="en-US" dirty="0"/>
              <a:t> - a </a:t>
            </a:r>
            <a:r>
              <a:rPr lang="en-US" b="1" dirty="0"/>
              <a:t>St George's Day Parade</a:t>
            </a:r>
            <a:r>
              <a:rPr lang="en-US" dirty="0"/>
              <a:t> around </a:t>
            </a:r>
            <a:r>
              <a:rPr lang="en-US" dirty="0" err="1"/>
              <a:t>Sedgley</a:t>
            </a:r>
            <a:r>
              <a:rPr lang="en-US" dirty="0"/>
              <a:t>, c1980. </a:t>
            </a:r>
            <a:r>
              <a:rPr lang="en-US" b="1" dirty="0"/>
              <a:t>Mike Gregory was Group Scout Leader. </a:t>
            </a:r>
            <a:r>
              <a:rPr lang="en-US" dirty="0"/>
              <a:t>Can anyone name the location?</a:t>
            </a:r>
          </a:p>
        </p:txBody>
      </p:sp>
      <p:sp>
        <p:nvSpPr>
          <p:cNvPr id="4" name="Rectangle 3"/>
          <p:cNvSpPr/>
          <p:nvPr/>
        </p:nvSpPr>
        <p:spPr>
          <a:xfrm>
            <a:off x="835545" y="5445874"/>
            <a:ext cx="4572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b="1" dirty="0">
                <a:hlinkClick r:id="rId3"/>
              </a:rPr>
              <a:t>Sheila Semper</a:t>
            </a:r>
            <a:r>
              <a:rPr lang="en-US" b="1" dirty="0" smtClean="0">
                <a:hlinkClick r:id="rId3"/>
              </a:rPr>
              <a:t> ‪</a:t>
            </a:r>
          </a:p>
          <a:p>
            <a:r>
              <a:rPr lang="en-US" b="1" dirty="0" smtClean="0">
                <a:hlinkClick r:id="rId3"/>
              </a:rPr>
              <a:t>Coming </a:t>
            </a:r>
            <a:r>
              <a:rPr lang="en-US" b="1" dirty="0">
                <a:hlinkClick r:id="rId3"/>
              </a:rPr>
              <a:t>down Turls Hill Road turning into Claremont ..think you can just see BT building top of picture.‬</a:t>
            </a:r>
            <a:endParaRPr lang="en-US" dirty="0"/>
          </a:p>
        </p:txBody>
      </p:sp>
    </p:spTree>
    <p:extLst>
      <p:ext uri="{BB962C8B-B14F-4D97-AF65-F5344CB8AC3E}">
        <p14:creationId xmlns:p14="http://schemas.microsoft.com/office/powerpoint/2010/main" val="2886564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0329" y="1619540"/>
            <a:ext cx="2930937" cy="3693319"/>
          </a:xfrm>
          <a:prstGeom prst="rect">
            <a:avLst/>
          </a:prstGeom>
        </p:spPr>
        <p:txBody>
          <a:bodyPr wrap="square">
            <a:spAutoFit/>
          </a:bodyPr>
          <a:lstStyle/>
          <a:p>
            <a:r>
              <a:rPr lang="en-US" dirty="0"/>
              <a:t>1983 - </a:t>
            </a:r>
            <a:r>
              <a:rPr lang="en-US" dirty="0" smtClean="0"/>
              <a:t>All Saints’ </a:t>
            </a:r>
            <a:r>
              <a:rPr lang="en-US" dirty="0"/>
              <a:t>2nd </a:t>
            </a:r>
            <a:r>
              <a:rPr lang="en-US" dirty="0" err="1"/>
              <a:t>Sedgley</a:t>
            </a:r>
            <a:r>
              <a:rPr lang="en-US" dirty="0"/>
              <a:t> Scouts and </a:t>
            </a:r>
            <a:r>
              <a:rPr lang="en-US" dirty="0" smtClean="0"/>
              <a:t>All Saints’ </a:t>
            </a:r>
            <a:r>
              <a:rPr lang="en-US" b="1" dirty="0" smtClean="0"/>
              <a:t>1st </a:t>
            </a:r>
            <a:r>
              <a:rPr lang="en-US" b="1" dirty="0" err="1"/>
              <a:t>Sedgley</a:t>
            </a:r>
            <a:r>
              <a:rPr lang="en-US" b="1" dirty="0"/>
              <a:t> Guides</a:t>
            </a:r>
            <a:r>
              <a:rPr lang="en-US" dirty="0"/>
              <a:t> in a Beat the Burglar campaign featured in the Express and Star. Featuring </a:t>
            </a:r>
            <a:endParaRPr lang="en-US" dirty="0" smtClean="0"/>
          </a:p>
          <a:p>
            <a:endParaRPr lang="en-US" dirty="0"/>
          </a:p>
          <a:p>
            <a:r>
              <a:rPr lang="en-US" b="1" dirty="0" smtClean="0"/>
              <a:t>PC Ray </a:t>
            </a:r>
            <a:r>
              <a:rPr lang="en-US" b="1" dirty="0"/>
              <a:t>Dawson </a:t>
            </a:r>
            <a:r>
              <a:rPr lang="en-US" dirty="0" smtClean="0"/>
              <a:t>was the </a:t>
            </a:r>
            <a:r>
              <a:rPr lang="en-US" dirty="0"/>
              <a:t>local beat bobby - he once led the </a:t>
            </a:r>
            <a:r>
              <a:rPr lang="en-US" b="1" dirty="0"/>
              <a:t>Venture Scouts</a:t>
            </a:r>
            <a:r>
              <a:rPr lang="en-US" dirty="0"/>
              <a:t>. Pauline Gregory's daughter Ruth is there. </a:t>
            </a:r>
            <a:r>
              <a:rPr lang="en-US" dirty="0" smtClean="0"/>
              <a:t> Also </a:t>
            </a:r>
            <a:r>
              <a:rPr lang="en-US" dirty="0"/>
              <a:t>Louise and Mark </a:t>
            </a:r>
            <a:r>
              <a:rPr lang="en-US" dirty="0" err="1"/>
              <a:t>Anslow</a:t>
            </a:r>
            <a:r>
              <a:rPr lang="en-US" dirty="0"/>
              <a:t>.</a:t>
            </a:r>
          </a:p>
        </p:txBody>
      </p:sp>
      <p:pic>
        <p:nvPicPr>
          <p:cNvPr id="3" name="Picture 2" descr="IMG_1989.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324" y="518057"/>
            <a:ext cx="5254719" cy="5646413"/>
          </a:xfrm>
          <a:prstGeom prst="rect">
            <a:avLst/>
          </a:prstGeom>
        </p:spPr>
      </p:pic>
    </p:spTree>
    <p:extLst>
      <p:ext uri="{BB962C8B-B14F-4D97-AF65-F5344CB8AC3E}">
        <p14:creationId xmlns:p14="http://schemas.microsoft.com/office/powerpoint/2010/main" val="402677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FIRE SERVICE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10624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703" y="790616"/>
            <a:ext cx="7427815" cy="4401205"/>
          </a:xfrm>
          <a:prstGeom prst="rect">
            <a:avLst/>
          </a:prstGeom>
        </p:spPr>
        <p:txBody>
          <a:bodyPr wrap="square">
            <a:spAutoFit/>
          </a:bodyPr>
          <a:lstStyle/>
          <a:p>
            <a:r>
              <a:rPr lang="en-US" sz="2800" b="1" dirty="0">
                <a:hlinkClick r:id="rId2"/>
              </a:rPr>
              <a:t>Joy Smallman </a:t>
            </a:r>
            <a:endParaRPr lang="en-US" sz="2800" b="1" dirty="0" smtClean="0">
              <a:hlinkClick r:id="rId2"/>
            </a:endParaRPr>
          </a:p>
          <a:p>
            <a:r>
              <a:rPr lang="en-US" sz="2800" b="1" dirty="0" smtClean="0">
                <a:hlinkClick r:id="rId2"/>
              </a:rPr>
              <a:t>‪</a:t>
            </a:r>
            <a:r>
              <a:rPr lang="en-US" sz="2800" b="1" dirty="0">
                <a:hlinkClick r:id="rId2"/>
              </a:rPr>
              <a:t>I was stood in front of the white horse pub, as a kid, just leaning against the wall, PC Dawson said what ya think you're doing? I said nothing, he said go and do nothing somewhere else you're making the place look untidy 😂 I shuffled off &amp; did as I was told, no fuss or answering back. Pity it's not still like that nowadays‬</a:t>
            </a:r>
            <a:endParaRPr lang="en-US" sz="2800" dirty="0"/>
          </a:p>
        </p:txBody>
      </p:sp>
    </p:spTree>
    <p:extLst>
      <p:ext uri="{BB962C8B-B14F-4D97-AF65-F5344CB8AC3E}">
        <p14:creationId xmlns:p14="http://schemas.microsoft.com/office/powerpoint/2010/main" val="3521042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SEDGLEY GUIDES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9679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5247473_2421993547835993_1170855870695735296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364" y="193574"/>
            <a:ext cx="7932195" cy="4934736"/>
          </a:xfrm>
          <a:prstGeom prst="rect">
            <a:avLst/>
          </a:prstGeom>
        </p:spPr>
      </p:pic>
      <p:sp>
        <p:nvSpPr>
          <p:cNvPr id="5" name="TextBox 4"/>
          <p:cNvSpPr txBox="1"/>
          <p:nvPr/>
        </p:nvSpPr>
        <p:spPr>
          <a:xfrm>
            <a:off x="545364" y="4822359"/>
            <a:ext cx="798377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All Saints’ Girl Guides </a:t>
            </a:r>
            <a:r>
              <a:rPr lang="en-US" dirty="0" smtClean="0"/>
              <a:t>parade along High Street, c1935</a:t>
            </a:r>
            <a:endParaRPr lang="en-US" dirty="0"/>
          </a:p>
        </p:txBody>
      </p:sp>
    </p:spTree>
    <p:extLst>
      <p:ext uri="{BB962C8B-B14F-4D97-AF65-F5344CB8AC3E}">
        <p14:creationId xmlns:p14="http://schemas.microsoft.com/office/powerpoint/2010/main" val="3475029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8275" y="5357895"/>
            <a:ext cx="4572000" cy="646331"/>
          </a:xfrm>
          <a:prstGeom prst="rect">
            <a:avLst/>
          </a:prstGeom>
        </p:spPr>
        <p:txBody>
          <a:bodyPr>
            <a:spAutoFit/>
          </a:bodyPr>
          <a:lstStyle/>
          <a:p>
            <a:r>
              <a:rPr lang="en-US" b="1" dirty="0" err="1"/>
              <a:t>Dormston</a:t>
            </a:r>
            <a:r>
              <a:rPr lang="en-US" b="1" dirty="0"/>
              <a:t> Guides on parade in Dudley, 1966 led by Pauline Gregory.</a:t>
            </a:r>
            <a:endParaRPr lang="en-US" dirty="0"/>
          </a:p>
        </p:txBody>
      </p:sp>
      <p:pic>
        <p:nvPicPr>
          <p:cNvPr id="5" name="Picture 4" descr="73237563_2776810952337831_5808729176605196288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8275" y="431244"/>
            <a:ext cx="5146722" cy="4749689"/>
          </a:xfrm>
          <a:prstGeom prst="rect">
            <a:avLst/>
          </a:prstGeom>
        </p:spPr>
      </p:pic>
    </p:spTree>
    <p:extLst>
      <p:ext uri="{BB962C8B-B14F-4D97-AF65-F5344CB8AC3E}">
        <p14:creationId xmlns:p14="http://schemas.microsoft.com/office/powerpoint/2010/main" val="1827473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384943_2775210025831257_5484882333179838464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095" y="450402"/>
            <a:ext cx="5966795" cy="3682365"/>
          </a:xfrm>
          <a:prstGeom prst="rect">
            <a:avLst/>
          </a:prstGeom>
        </p:spPr>
      </p:pic>
      <p:sp>
        <p:nvSpPr>
          <p:cNvPr id="3" name="Rectangle 2"/>
          <p:cNvSpPr/>
          <p:nvPr/>
        </p:nvSpPr>
        <p:spPr>
          <a:xfrm>
            <a:off x="551095" y="4399571"/>
            <a:ext cx="4572000" cy="646331"/>
          </a:xfrm>
          <a:prstGeom prst="rect">
            <a:avLst/>
          </a:prstGeom>
        </p:spPr>
        <p:txBody>
          <a:bodyPr>
            <a:spAutoFit/>
          </a:bodyPr>
          <a:lstStyle/>
          <a:p>
            <a:r>
              <a:rPr lang="en-US" b="1" dirty="0" err="1"/>
              <a:t>Dormston</a:t>
            </a:r>
            <a:r>
              <a:rPr lang="en-US" b="1" dirty="0"/>
              <a:t> Guides</a:t>
            </a:r>
            <a:r>
              <a:rPr lang="en-US" dirty="0"/>
              <a:t> youth hostelling weekend, winter 1963/4. </a:t>
            </a:r>
          </a:p>
        </p:txBody>
      </p:sp>
    </p:spTree>
    <p:extLst>
      <p:ext uri="{BB962C8B-B14F-4D97-AF65-F5344CB8AC3E}">
        <p14:creationId xmlns:p14="http://schemas.microsoft.com/office/powerpoint/2010/main" val="3870757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0359" y="1869181"/>
            <a:ext cx="1343400" cy="2585323"/>
          </a:xfrm>
          <a:prstGeom prst="rect">
            <a:avLst/>
          </a:prstGeom>
        </p:spPr>
        <p:txBody>
          <a:bodyPr wrap="square">
            <a:spAutoFit/>
          </a:bodyPr>
          <a:lstStyle/>
          <a:p>
            <a:r>
              <a:rPr lang="en-US" b="1" dirty="0" err="1"/>
              <a:t>Dormston</a:t>
            </a:r>
            <a:r>
              <a:rPr lang="en-US" b="1" dirty="0"/>
              <a:t> Guide Company </a:t>
            </a:r>
            <a:r>
              <a:rPr lang="en-US" dirty="0" smtClean="0"/>
              <a:t>with Pauline Gregory in </a:t>
            </a:r>
            <a:r>
              <a:rPr lang="en-US" dirty="0"/>
              <a:t>around 1967 at a Youth Hostel. </a:t>
            </a:r>
          </a:p>
        </p:txBody>
      </p:sp>
      <p:pic>
        <p:nvPicPr>
          <p:cNvPr id="3" name="Picture 2" descr="IMG_1992.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612" y="467226"/>
            <a:ext cx="5828530" cy="4510725"/>
          </a:xfrm>
          <a:prstGeom prst="rect">
            <a:avLst/>
          </a:prstGeom>
        </p:spPr>
      </p:pic>
    </p:spTree>
    <p:extLst>
      <p:ext uri="{BB962C8B-B14F-4D97-AF65-F5344CB8AC3E}">
        <p14:creationId xmlns:p14="http://schemas.microsoft.com/office/powerpoint/2010/main" val="3499615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9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729" y="840777"/>
            <a:ext cx="6862961" cy="4641407"/>
          </a:xfrm>
          <a:prstGeom prst="rect">
            <a:avLst/>
          </a:prstGeom>
        </p:spPr>
      </p:pic>
      <p:sp>
        <p:nvSpPr>
          <p:cNvPr id="3" name="Rectangle 2"/>
          <p:cNvSpPr/>
          <p:nvPr/>
        </p:nvSpPr>
        <p:spPr>
          <a:xfrm>
            <a:off x="7244177" y="2664733"/>
            <a:ext cx="1524587" cy="2862323"/>
          </a:xfrm>
          <a:prstGeom prst="rect">
            <a:avLst/>
          </a:prstGeom>
        </p:spPr>
        <p:txBody>
          <a:bodyPr wrap="square">
            <a:spAutoFit/>
          </a:bodyPr>
          <a:lstStyle/>
          <a:p>
            <a:r>
              <a:rPr lang="en-US" dirty="0" smtClean="0"/>
              <a:t>1966 or 1967: </a:t>
            </a:r>
            <a:r>
              <a:rPr lang="en-US" dirty="0" err="1" smtClean="0"/>
              <a:t>Dormston</a:t>
            </a:r>
            <a:r>
              <a:rPr lang="en-US" dirty="0" smtClean="0"/>
              <a:t> </a:t>
            </a:r>
            <a:r>
              <a:rPr lang="en-US" b="1" dirty="0" smtClean="0"/>
              <a:t>Ranger Guides </a:t>
            </a:r>
            <a:r>
              <a:rPr lang="en-US" dirty="0" smtClean="0"/>
              <a:t>and Guides at </a:t>
            </a:r>
            <a:r>
              <a:rPr lang="en-US" b="1" dirty="0" err="1" smtClean="0"/>
              <a:t>Beaudesert</a:t>
            </a:r>
            <a:r>
              <a:rPr lang="en-US" b="1" dirty="0" smtClean="0"/>
              <a:t> </a:t>
            </a:r>
            <a:r>
              <a:rPr lang="en-US" b="1" dirty="0"/>
              <a:t>Outdoor Activity </a:t>
            </a:r>
            <a:r>
              <a:rPr lang="en-US" b="1" dirty="0" smtClean="0"/>
              <a:t>Centre</a:t>
            </a:r>
            <a:r>
              <a:rPr lang="en-US" dirty="0" smtClean="0"/>
              <a:t>, Staffordshire.</a:t>
            </a:r>
            <a:endParaRPr lang="en-US" dirty="0"/>
          </a:p>
        </p:txBody>
      </p:sp>
    </p:spTree>
    <p:extLst>
      <p:ext uri="{BB962C8B-B14F-4D97-AF65-F5344CB8AC3E}">
        <p14:creationId xmlns:p14="http://schemas.microsoft.com/office/powerpoint/2010/main" val="3327471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358283_2777367048948888_6207602570341384192_n-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450" y="1038838"/>
            <a:ext cx="8554550" cy="3971755"/>
          </a:xfrm>
          <a:prstGeom prst="rect">
            <a:avLst/>
          </a:prstGeom>
        </p:spPr>
      </p:pic>
      <p:sp>
        <p:nvSpPr>
          <p:cNvPr id="3" name="Rectangle 2"/>
          <p:cNvSpPr/>
          <p:nvPr/>
        </p:nvSpPr>
        <p:spPr>
          <a:xfrm>
            <a:off x="2286000" y="5355463"/>
            <a:ext cx="4572000" cy="923330"/>
          </a:xfrm>
          <a:prstGeom prst="rect">
            <a:avLst/>
          </a:prstGeom>
        </p:spPr>
        <p:txBody>
          <a:bodyPr>
            <a:spAutoFit/>
          </a:bodyPr>
          <a:lstStyle/>
          <a:p>
            <a:r>
              <a:rPr lang="en-US" b="1" dirty="0"/>
              <a:t>2nd </a:t>
            </a:r>
            <a:r>
              <a:rPr lang="en-US" b="1" dirty="0" err="1"/>
              <a:t>Sedgley</a:t>
            </a:r>
            <a:r>
              <a:rPr lang="en-US" b="1" dirty="0"/>
              <a:t> (</a:t>
            </a:r>
            <a:r>
              <a:rPr lang="en-US" b="1" dirty="0" err="1"/>
              <a:t>Dormston</a:t>
            </a:r>
            <a:r>
              <a:rPr lang="en-US" b="1" dirty="0"/>
              <a:t> School) Guide </a:t>
            </a:r>
            <a:r>
              <a:rPr lang="en-US" b="1" dirty="0" smtClean="0"/>
              <a:t>Company</a:t>
            </a:r>
            <a:r>
              <a:rPr lang="en-US" dirty="0" smtClean="0"/>
              <a:t> </a:t>
            </a:r>
            <a:r>
              <a:rPr lang="en-US" dirty="0"/>
              <a:t>in the quadrangle of </a:t>
            </a:r>
            <a:r>
              <a:rPr lang="en-US" dirty="0" err="1"/>
              <a:t>Dormston</a:t>
            </a:r>
            <a:r>
              <a:rPr lang="en-US" dirty="0"/>
              <a:t> School.</a:t>
            </a:r>
          </a:p>
        </p:txBody>
      </p:sp>
    </p:spTree>
    <p:extLst>
      <p:ext uri="{BB962C8B-B14F-4D97-AF65-F5344CB8AC3E}">
        <p14:creationId xmlns:p14="http://schemas.microsoft.com/office/powerpoint/2010/main" val="14875098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5485167_2775182782500648_4429328170965008384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450" y="535459"/>
            <a:ext cx="8671367" cy="4112705"/>
          </a:xfrm>
          <a:prstGeom prst="rect">
            <a:avLst/>
          </a:prstGeom>
        </p:spPr>
      </p:pic>
      <p:sp>
        <p:nvSpPr>
          <p:cNvPr id="5" name="Rectangle 4"/>
          <p:cNvSpPr/>
          <p:nvPr/>
        </p:nvSpPr>
        <p:spPr>
          <a:xfrm>
            <a:off x="335450" y="4879154"/>
            <a:ext cx="867136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This photo shows the 50th anniversary of </a:t>
            </a:r>
            <a:r>
              <a:rPr lang="en-US" b="1" dirty="0"/>
              <a:t>1st </a:t>
            </a:r>
            <a:r>
              <a:rPr lang="en-US" b="1" dirty="0" err="1"/>
              <a:t>Sedgley</a:t>
            </a:r>
            <a:r>
              <a:rPr lang="en-US" b="1" dirty="0"/>
              <a:t> (All Saints') Guide Company </a:t>
            </a:r>
            <a:r>
              <a:rPr lang="en-US" dirty="0"/>
              <a:t>in 1983.</a:t>
            </a:r>
            <a:r>
              <a:rPr lang="en-US" b="1" dirty="0"/>
              <a:t> </a:t>
            </a:r>
            <a:endParaRPr lang="en-US" dirty="0"/>
          </a:p>
          <a:p>
            <a:r>
              <a:rPr lang="en-US" dirty="0"/>
              <a:t>Here we see the 'new-style' uniform - and a very large company. By this time </a:t>
            </a:r>
            <a:r>
              <a:rPr lang="en-US" b="1" dirty="0"/>
              <a:t>Pauline Gregory</a:t>
            </a:r>
            <a:r>
              <a:rPr lang="en-US" dirty="0"/>
              <a:t> was the Guider at All Saints' and her daughter a guide; her husband </a:t>
            </a:r>
            <a:r>
              <a:rPr lang="en-US" b="1" dirty="0"/>
              <a:t>Mike Gregory</a:t>
            </a:r>
            <a:r>
              <a:rPr lang="en-US" dirty="0"/>
              <a:t> was Scouter at All Saints' with both sons in the Scouts. </a:t>
            </a:r>
          </a:p>
        </p:txBody>
      </p:sp>
    </p:spTree>
    <p:extLst>
      <p:ext uri="{BB962C8B-B14F-4D97-AF65-F5344CB8AC3E}">
        <p14:creationId xmlns:p14="http://schemas.microsoft.com/office/powerpoint/2010/main" val="2938680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9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237" y="885711"/>
            <a:ext cx="6324439" cy="5036442"/>
          </a:xfrm>
          <a:prstGeom prst="rect">
            <a:avLst/>
          </a:prstGeom>
        </p:spPr>
      </p:pic>
      <p:sp>
        <p:nvSpPr>
          <p:cNvPr id="3" name="Rectangle 2"/>
          <p:cNvSpPr/>
          <p:nvPr/>
        </p:nvSpPr>
        <p:spPr>
          <a:xfrm>
            <a:off x="6985158" y="2494605"/>
            <a:ext cx="1794595" cy="2308324"/>
          </a:xfrm>
          <a:prstGeom prst="rect">
            <a:avLst/>
          </a:prstGeom>
        </p:spPr>
        <p:txBody>
          <a:bodyPr wrap="square">
            <a:spAutoFit/>
          </a:bodyPr>
          <a:lstStyle/>
          <a:p>
            <a:endParaRPr lang="en-US" dirty="0"/>
          </a:p>
          <a:p>
            <a:r>
              <a:rPr lang="en-US" dirty="0"/>
              <a:t>1985 - </a:t>
            </a:r>
            <a:r>
              <a:rPr lang="en-US" dirty="0" err="1"/>
              <a:t>Ist</a:t>
            </a:r>
            <a:r>
              <a:rPr lang="en-US" dirty="0"/>
              <a:t> </a:t>
            </a:r>
            <a:r>
              <a:rPr lang="en-US" dirty="0" err="1"/>
              <a:t>Sedgley</a:t>
            </a:r>
            <a:r>
              <a:rPr lang="en-US" dirty="0"/>
              <a:t> Guides and 2nd </a:t>
            </a:r>
            <a:r>
              <a:rPr lang="en-US" dirty="0" err="1"/>
              <a:t>Sedgley</a:t>
            </a:r>
            <a:r>
              <a:rPr lang="en-US" dirty="0"/>
              <a:t> Scouts on the beach at </a:t>
            </a:r>
            <a:r>
              <a:rPr lang="en-US" b="1" dirty="0" err="1" smtClean="0"/>
              <a:t>Criccieth</a:t>
            </a:r>
            <a:r>
              <a:rPr lang="en-US" b="1" dirty="0" smtClean="0"/>
              <a:t> </a:t>
            </a:r>
            <a:r>
              <a:rPr lang="en-US" dirty="0" err="1"/>
              <a:t>Gwynedd</a:t>
            </a:r>
            <a:r>
              <a:rPr lang="en-US" dirty="0"/>
              <a:t> Wales.</a:t>
            </a:r>
          </a:p>
        </p:txBody>
      </p:sp>
    </p:spTree>
    <p:extLst>
      <p:ext uri="{BB962C8B-B14F-4D97-AF65-F5344CB8AC3E}">
        <p14:creationId xmlns:p14="http://schemas.microsoft.com/office/powerpoint/2010/main" val="30102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7762" y="3622684"/>
            <a:ext cx="7765184" cy="2031325"/>
          </a:xfrm>
          <a:prstGeom prst="rect">
            <a:avLst/>
          </a:prstGeom>
        </p:spPr>
        <p:txBody>
          <a:bodyPr wrap="square">
            <a:spAutoFit/>
          </a:bodyPr>
          <a:lstStyle/>
          <a:p>
            <a:r>
              <a:rPr lang="en-US" b="1" dirty="0" err="1" smtClean="0"/>
              <a:t>Sedgley</a:t>
            </a:r>
            <a:r>
              <a:rPr lang="en-US" b="1" dirty="0" smtClean="0"/>
              <a:t> </a:t>
            </a:r>
            <a:r>
              <a:rPr lang="en-US" b="1" dirty="0"/>
              <a:t>had its own Fire Station in Tipton Road </a:t>
            </a:r>
            <a:r>
              <a:rPr lang="en-US" dirty="0"/>
              <a:t>up till its closure in </a:t>
            </a:r>
            <a:r>
              <a:rPr lang="en-US" dirty="0" smtClean="0"/>
              <a:t>2007 </a:t>
            </a:r>
            <a:r>
              <a:rPr lang="en-US" dirty="0"/>
              <a:t>- despite a public campaign to save it, including a 12,000-name petition. The site is now occupied by </a:t>
            </a:r>
            <a:r>
              <a:rPr lang="en-US" dirty="0" smtClean="0"/>
              <a:t>3-storey private houses. </a:t>
            </a:r>
          </a:p>
          <a:p>
            <a:endParaRPr lang="en-US" dirty="0"/>
          </a:p>
          <a:p>
            <a:r>
              <a:rPr lang="en-US" dirty="0" smtClean="0"/>
              <a:t>During </a:t>
            </a:r>
            <a:r>
              <a:rPr lang="en-US" dirty="0"/>
              <a:t>the 1950s and 1960s, </a:t>
            </a:r>
            <a:r>
              <a:rPr lang="en-US" dirty="0" err="1"/>
              <a:t>Sedgley's</a:t>
            </a:r>
            <a:r>
              <a:rPr lang="en-US" dirty="0"/>
              <a:t> Fire Station was at </a:t>
            </a:r>
            <a:r>
              <a:rPr lang="en-US" b="1" dirty="0"/>
              <a:t>The Limes in Catholic Lane.</a:t>
            </a:r>
            <a:r>
              <a:rPr lang="en-US" dirty="0"/>
              <a:t> Firemen were then part time and would be summoned from their beds by a wartime air raid siren. </a:t>
            </a:r>
          </a:p>
        </p:txBody>
      </p:sp>
      <p:pic>
        <p:nvPicPr>
          <p:cNvPr id="6" name="Picture 5" descr="Screenshot 2019-11-05 at 18.12.09.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550606" y="849389"/>
            <a:ext cx="4312933" cy="2655375"/>
          </a:xfrm>
          <a:prstGeom prst="rect">
            <a:avLst/>
          </a:prstGeom>
        </p:spPr>
      </p:pic>
      <p:pic>
        <p:nvPicPr>
          <p:cNvPr id="7" name="Picture 6" descr="Screenshot 2019-11-05 at 18.10.3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283" y="849389"/>
            <a:ext cx="4022924" cy="2655375"/>
          </a:xfrm>
          <a:prstGeom prst="rect">
            <a:avLst/>
          </a:prstGeom>
        </p:spPr>
      </p:pic>
    </p:spTree>
    <p:extLst>
      <p:ext uri="{BB962C8B-B14F-4D97-AF65-F5344CB8AC3E}">
        <p14:creationId xmlns:p14="http://schemas.microsoft.com/office/powerpoint/2010/main" val="777090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90.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435" y="1307863"/>
            <a:ext cx="5459245" cy="3707998"/>
          </a:xfrm>
          <a:prstGeom prst="rect">
            <a:avLst/>
          </a:prstGeom>
        </p:spPr>
      </p:pic>
      <p:sp>
        <p:nvSpPr>
          <p:cNvPr id="3" name="Rectangle 2"/>
          <p:cNvSpPr/>
          <p:nvPr/>
        </p:nvSpPr>
        <p:spPr>
          <a:xfrm>
            <a:off x="6278077" y="2628301"/>
            <a:ext cx="2603769" cy="646331"/>
          </a:xfrm>
          <a:prstGeom prst="rect">
            <a:avLst/>
          </a:prstGeom>
        </p:spPr>
        <p:txBody>
          <a:bodyPr wrap="square">
            <a:spAutoFit/>
          </a:bodyPr>
          <a:lstStyle/>
          <a:p>
            <a:r>
              <a:rPr lang="en-US" b="1" dirty="0"/>
              <a:t>All Saints' Cubs </a:t>
            </a:r>
            <a:r>
              <a:rPr lang="en-US" dirty="0"/>
              <a:t>in the Church Hall, c1990.</a:t>
            </a:r>
          </a:p>
        </p:txBody>
      </p:sp>
    </p:spTree>
    <p:extLst>
      <p:ext uri="{BB962C8B-B14F-4D97-AF65-F5344CB8AC3E}">
        <p14:creationId xmlns:p14="http://schemas.microsoft.com/office/powerpoint/2010/main" val="1402788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ROYAL AIR FORCE AIR CADETS  </a:t>
            </a:r>
            <a:endParaRPr lang="en-US" dirty="0"/>
          </a:p>
        </p:txBody>
      </p:sp>
      <p:sp>
        <p:nvSpPr>
          <p:cNvPr id="5" name="Text Placeholder 4"/>
          <p:cNvSpPr>
            <a:spLocks noGrp="1"/>
          </p:cNvSpPr>
          <p:nvPr>
            <p:ph type="body" idx="1"/>
          </p:nvPr>
        </p:nvSpPr>
        <p:spPr/>
        <p:txBody>
          <a:bodyPr/>
          <a:lstStyle/>
          <a:p>
            <a:endParaRPr lang="en-US"/>
          </a:p>
        </p:txBody>
      </p:sp>
      <p:pic>
        <p:nvPicPr>
          <p:cNvPr id="6" name="Picture 5" descr="Screenshot 2019-11-06 at 11.12.4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29571" y="2133600"/>
            <a:ext cx="2247900" cy="1397000"/>
          </a:xfrm>
          <a:prstGeom prst="rect">
            <a:avLst/>
          </a:prstGeom>
        </p:spPr>
      </p:pic>
    </p:spTree>
    <p:extLst>
      <p:ext uri="{BB962C8B-B14F-4D97-AF65-F5344CB8AC3E}">
        <p14:creationId xmlns:p14="http://schemas.microsoft.com/office/powerpoint/2010/main" val="3170249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ROYAL AIR FORCE AIR CADET GROUPS </a:t>
            </a:r>
            <a:endParaRPr lang="en-US" dirty="0"/>
          </a:p>
        </p:txBody>
      </p:sp>
      <p:sp>
        <p:nvSpPr>
          <p:cNvPr id="5" name="Content Placeholder 4"/>
          <p:cNvSpPr>
            <a:spLocks noGrp="1"/>
          </p:cNvSpPr>
          <p:nvPr>
            <p:ph idx="1"/>
          </p:nvPr>
        </p:nvSpPr>
        <p:spPr/>
        <p:txBody>
          <a:bodyPr/>
          <a:lstStyle/>
          <a:p>
            <a:r>
              <a:rPr lang="en-US" dirty="0" smtClean="0"/>
              <a:t>2132 Air Training Corps </a:t>
            </a:r>
            <a:endParaRPr lang="en-US" dirty="0"/>
          </a:p>
        </p:txBody>
      </p:sp>
      <p:pic>
        <p:nvPicPr>
          <p:cNvPr id="6" name="Picture 5" descr="Screenshot 2019-11-06 at 11.12.4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68504" y="1183677"/>
            <a:ext cx="2247900" cy="1397000"/>
          </a:xfrm>
          <a:prstGeom prst="rect">
            <a:avLst/>
          </a:prstGeom>
        </p:spPr>
      </p:pic>
      <p:sp>
        <p:nvSpPr>
          <p:cNvPr id="7" name="Rectangle 6"/>
          <p:cNvSpPr/>
          <p:nvPr/>
        </p:nvSpPr>
        <p:spPr>
          <a:xfrm>
            <a:off x="756952" y="2069720"/>
            <a:ext cx="4572000" cy="646331"/>
          </a:xfrm>
          <a:prstGeom prst="rect">
            <a:avLst/>
          </a:prstGeom>
        </p:spPr>
        <p:txBody>
          <a:bodyPr>
            <a:spAutoFit/>
          </a:bodyPr>
          <a:lstStyle/>
          <a:p>
            <a:r>
              <a:rPr lang="en-US" dirty="0" err="1"/>
              <a:t>Roford</a:t>
            </a:r>
            <a:r>
              <a:rPr lang="en-US" dirty="0"/>
              <a:t> Court, Off Clarence Street, Upper </a:t>
            </a:r>
            <a:r>
              <a:rPr lang="en-US" dirty="0" err="1" smtClean="0"/>
              <a:t>Gornal</a:t>
            </a:r>
            <a:r>
              <a:rPr lang="en-US" dirty="0"/>
              <a:t>, Dudley, West Midlands, DY3 1UW</a:t>
            </a:r>
          </a:p>
        </p:txBody>
      </p:sp>
    </p:spTree>
    <p:extLst>
      <p:ext uri="{BB962C8B-B14F-4D97-AF65-F5344CB8AC3E}">
        <p14:creationId xmlns:p14="http://schemas.microsoft.com/office/powerpoint/2010/main" val="3823683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ARMY CADET FORCE</a:t>
            </a:r>
            <a:endParaRPr lang="en-US" dirty="0"/>
          </a:p>
        </p:txBody>
      </p:sp>
      <p:sp>
        <p:nvSpPr>
          <p:cNvPr id="5" name="Text Placeholder 4"/>
          <p:cNvSpPr>
            <a:spLocks noGrp="1"/>
          </p:cNvSpPr>
          <p:nvPr>
            <p:ph type="body" idx="1"/>
          </p:nvPr>
        </p:nvSpPr>
        <p:spPr/>
        <p:txBody>
          <a:bodyPr/>
          <a:lstStyle/>
          <a:p>
            <a:endParaRPr lang="en-US"/>
          </a:p>
        </p:txBody>
      </p:sp>
      <p:pic>
        <p:nvPicPr>
          <p:cNvPr id="6" name="Picture 5" descr="Screenshot 2019-11-06 at 17.05.4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313" y="361177"/>
            <a:ext cx="1814111" cy="2774366"/>
          </a:xfrm>
          <a:prstGeom prst="rect">
            <a:avLst/>
          </a:prstGeom>
        </p:spPr>
      </p:pic>
    </p:spTree>
    <p:extLst>
      <p:ext uri="{BB962C8B-B14F-4D97-AF65-F5344CB8AC3E}">
        <p14:creationId xmlns:p14="http://schemas.microsoft.com/office/powerpoint/2010/main" val="185125455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9-11-06 at 15.37.4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7171" y="622493"/>
            <a:ext cx="2019300" cy="1739900"/>
          </a:xfrm>
          <a:prstGeom prst="rect">
            <a:avLst/>
          </a:prstGeom>
        </p:spPr>
      </p:pic>
      <p:pic>
        <p:nvPicPr>
          <p:cNvPr id="2" name="Picture 1" descr="Screenshot 2019-11-06 at 17.05.4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171" y="2528241"/>
            <a:ext cx="1814111" cy="2774366"/>
          </a:xfrm>
          <a:prstGeom prst="rect">
            <a:avLst/>
          </a:prstGeom>
        </p:spPr>
      </p:pic>
      <p:sp>
        <p:nvSpPr>
          <p:cNvPr id="3" name="Rectangle 2"/>
          <p:cNvSpPr/>
          <p:nvPr/>
        </p:nvSpPr>
        <p:spPr>
          <a:xfrm>
            <a:off x="3280621" y="4929272"/>
            <a:ext cx="2582758" cy="646331"/>
          </a:xfrm>
          <a:prstGeom prst="rect">
            <a:avLst/>
          </a:prstGeom>
        </p:spPr>
        <p:txBody>
          <a:bodyPr wrap="none">
            <a:spAutoFit/>
          </a:bodyPr>
          <a:lstStyle/>
          <a:p>
            <a:r>
              <a:rPr lang="en-US" dirty="0" smtClean="0"/>
              <a:t>ARMY CADET FORCE </a:t>
            </a:r>
          </a:p>
          <a:p>
            <a:r>
              <a:rPr lang="en-US" dirty="0" err="1" smtClean="0"/>
              <a:t>Ellowes</a:t>
            </a:r>
            <a:r>
              <a:rPr lang="en-US" dirty="0" smtClean="0"/>
              <a:t> </a:t>
            </a:r>
            <a:r>
              <a:rPr lang="en-US" dirty="0"/>
              <a:t>Hall Detachment.</a:t>
            </a:r>
          </a:p>
        </p:txBody>
      </p:sp>
      <p:pic>
        <p:nvPicPr>
          <p:cNvPr id="6" name="Picture 5" descr="Screenshot 2019-11-07 at 14.37.0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80621" y="565119"/>
            <a:ext cx="4084497" cy="3986915"/>
          </a:xfrm>
          <a:prstGeom prst="rect">
            <a:avLst/>
          </a:prstGeom>
        </p:spPr>
      </p:pic>
    </p:spTree>
    <p:extLst>
      <p:ext uri="{BB962C8B-B14F-4D97-AF65-F5344CB8AC3E}">
        <p14:creationId xmlns:p14="http://schemas.microsoft.com/office/powerpoint/2010/main" val="7050647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33" y="4496109"/>
            <a:ext cx="756184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hlinkClick r:id="rId2"/>
              </a:rPr>
              <a:t>Bob Bough ‪I was an army cadet we trained in that hut at the bottom of the beacon the man in charge was a Mr Sankey he lodged with someone name jevons,they lived in Gibbons Hill Road.‬</a:t>
            </a:r>
            <a:endParaRPr lang="en-US" dirty="0"/>
          </a:p>
        </p:txBody>
      </p:sp>
      <p:pic>
        <p:nvPicPr>
          <p:cNvPr id="3" name="Picture 2" descr="67173235_2465698123477617_6809382133379891200_o-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433" y="211072"/>
            <a:ext cx="7538633" cy="4234664"/>
          </a:xfrm>
          <a:prstGeom prst="rect">
            <a:avLst/>
          </a:prstGeom>
        </p:spPr>
      </p:pic>
      <p:sp>
        <p:nvSpPr>
          <p:cNvPr id="4" name="TextBox 3"/>
          <p:cNvSpPr txBox="1"/>
          <p:nvPr/>
        </p:nvSpPr>
        <p:spPr>
          <a:xfrm>
            <a:off x="1293878" y="211072"/>
            <a:ext cx="550197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Army Cadet hut on The Beacon </a:t>
            </a:r>
            <a:endParaRPr lang="en-US" dirty="0"/>
          </a:p>
        </p:txBody>
      </p:sp>
      <p:sp>
        <p:nvSpPr>
          <p:cNvPr id="5" name="Rectangle 4"/>
          <p:cNvSpPr/>
          <p:nvPr/>
        </p:nvSpPr>
        <p:spPr>
          <a:xfrm>
            <a:off x="321221" y="5631395"/>
            <a:ext cx="756184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hlinkClick r:id="rId4"/>
              </a:rPr>
              <a:t>Dilys </a:t>
            </a:r>
            <a:r>
              <a:rPr lang="en-US" b="1" dirty="0" smtClean="0">
                <a:hlinkClick r:id="rId4"/>
              </a:rPr>
              <a:t>Chrabaszcz:  </a:t>
            </a:r>
            <a:r>
              <a:rPr lang="en-US" b="1" dirty="0">
                <a:hlinkClick r:id="rId4"/>
              </a:rPr>
              <a:t>‪My bro was in the cadets, they used to meet in the Nissan hut, if memory serves me right, my dad ran it for a very short time, I don't know how that came about to be honest Martin‬</a:t>
            </a:r>
            <a:endParaRPr lang="en-US" dirty="0"/>
          </a:p>
        </p:txBody>
      </p:sp>
    </p:spTree>
    <p:extLst>
      <p:ext uri="{BB962C8B-B14F-4D97-AF65-F5344CB8AC3E}">
        <p14:creationId xmlns:p14="http://schemas.microsoft.com/office/powerpoint/2010/main" val="2583703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ARMY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2864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188602_2781140795238180_8706210746955988992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125" y="277820"/>
            <a:ext cx="7810500" cy="5194300"/>
          </a:xfrm>
          <a:prstGeom prst="rect">
            <a:avLst/>
          </a:prstGeom>
        </p:spPr>
      </p:pic>
      <p:pic>
        <p:nvPicPr>
          <p:cNvPr id="3" name="Picture 2" descr="Screenshot 2019-11-07 at 15.32.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428" y="4208470"/>
            <a:ext cx="6578600" cy="2527300"/>
          </a:xfrm>
          <a:prstGeom prst="rect">
            <a:avLst/>
          </a:prstGeom>
        </p:spPr>
      </p:pic>
      <p:sp>
        <p:nvSpPr>
          <p:cNvPr id="5" name="TextBox 4"/>
          <p:cNvSpPr txBox="1"/>
          <p:nvPr/>
        </p:nvSpPr>
        <p:spPr>
          <a:xfrm>
            <a:off x="3689604" y="647152"/>
            <a:ext cx="48640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TA base? </a:t>
            </a:r>
            <a:endParaRPr lang="en-US" dirty="0"/>
          </a:p>
        </p:txBody>
      </p:sp>
    </p:spTree>
    <p:extLst>
      <p:ext uri="{BB962C8B-B14F-4D97-AF65-F5344CB8AC3E}">
        <p14:creationId xmlns:p14="http://schemas.microsoft.com/office/powerpoint/2010/main" val="3345945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 GUARD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2832075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9-11-06 at 18.19.3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35" y="503120"/>
            <a:ext cx="4191747" cy="4815573"/>
          </a:xfrm>
          <a:prstGeom prst="rect">
            <a:avLst/>
          </a:prstGeom>
        </p:spPr>
      </p:pic>
      <p:sp>
        <p:nvSpPr>
          <p:cNvPr id="5" name="Rectangle 4"/>
          <p:cNvSpPr/>
          <p:nvPr/>
        </p:nvSpPr>
        <p:spPr>
          <a:xfrm>
            <a:off x="5151549" y="2320466"/>
            <a:ext cx="3546183" cy="1200329"/>
          </a:xfrm>
          <a:prstGeom prst="rect">
            <a:avLst/>
          </a:prstGeom>
        </p:spPr>
        <p:txBody>
          <a:bodyPr wrap="square">
            <a:spAutoFit/>
          </a:bodyPr>
          <a:lstStyle/>
          <a:p>
            <a:r>
              <a:rPr lang="en-US" dirty="0"/>
              <a:t>During the Second World War </a:t>
            </a:r>
            <a:r>
              <a:rPr lang="en-US" dirty="0" err="1" smtClean="0"/>
              <a:t>Dormston</a:t>
            </a:r>
            <a:r>
              <a:rPr lang="en-US" dirty="0" smtClean="0"/>
              <a:t> House was </a:t>
            </a:r>
            <a:r>
              <a:rPr lang="en-US" dirty="0"/>
              <a:t>used as the headquarters of the local battalion of the Home Guard.</a:t>
            </a:r>
          </a:p>
        </p:txBody>
      </p:sp>
    </p:spTree>
    <p:extLst>
      <p:ext uri="{BB962C8B-B14F-4D97-AF65-F5344CB8AC3E}">
        <p14:creationId xmlns:p14="http://schemas.microsoft.com/office/powerpoint/2010/main" val="396461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179552_2366046007058476_4495220717406650368_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4139" y="221359"/>
            <a:ext cx="5136989" cy="4007801"/>
          </a:xfrm>
          <a:prstGeom prst="rect">
            <a:avLst/>
          </a:prstGeom>
        </p:spPr>
      </p:pic>
      <p:pic>
        <p:nvPicPr>
          <p:cNvPr id="3" name="Picture 2" descr="74361619_2366045917058485_2285505703411974144_n.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11609" y="221359"/>
            <a:ext cx="3239814" cy="3265617"/>
          </a:xfrm>
          <a:prstGeom prst="rect">
            <a:avLst/>
          </a:prstGeom>
        </p:spPr>
      </p:pic>
      <p:sp>
        <p:nvSpPr>
          <p:cNvPr id="4" name="TextBox 3"/>
          <p:cNvSpPr txBox="1"/>
          <p:nvPr/>
        </p:nvSpPr>
        <p:spPr>
          <a:xfrm>
            <a:off x="224139" y="4245095"/>
            <a:ext cx="8642417"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Retained Firefighters at the former </a:t>
            </a:r>
            <a:r>
              <a:rPr lang="en-US" dirty="0" err="1" smtClean="0"/>
              <a:t>Sedgley</a:t>
            </a:r>
            <a:r>
              <a:rPr lang="en-US" dirty="0" smtClean="0"/>
              <a:t> Fire Station in Tipton Road. </a:t>
            </a:r>
            <a:r>
              <a:rPr lang="en-US" b="1" dirty="0" smtClean="0"/>
              <a:t>Ian Hale </a:t>
            </a:r>
            <a:r>
              <a:rPr lang="en-US" dirty="0" smtClean="0"/>
              <a:t>(top right 2001/2 shot) finished when the </a:t>
            </a:r>
            <a:r>
              <a:rPr lang="en-US" dirty="0" err="1" smtClean="0"/>
              <a:t>Sedgley</a:t>
            </a:r>
            <a:r>
              <a:rPr lang="en-US" dirty="0" smtClean="0"/>
              <a:t> station </a:t>
            </a:r>
            <a:r>
              <a:rPr lang="en-US" b="1" dirty="0" smtClean="0"/>
              <a:t>closed in 2007 </a:t>
            </a:r>
            <a:r>
              <a:rPr lang="mr-IN" dirty="0" smtClean="0"/>
              <a:t>–</a:t>
            </a:r>
            <a:r>
              <a:rPr lang="en-US" dirty="0" smtClean="0"/>
              <a:t> when he left he was  Watch Commander. Firefighters were summoned by pagers although there was a siren.  The photo on the right was taken after an actual callout at Beacon Rise. The numbers at the station varied from 9 to 14. </a:t>
            </a:r>
            <a:r>
              <a:rPr lang="en-US" b="1" dirty="0" smtClean="0"/>
              <a:t>Two engines </a:t>
            </a:r>
            <a:r>
              <a:rPr lang="en-US" dirty="0" smtClean="0"/>
              <a:t>were kept at the station, one was operational and one was kept in reserve.</a:t>
            </a:r>
            <a:endParaRPr lang="en-US" dirty="0"/>
          </a:p>
        </p:txBody>
      </p:sp>
      <p:sp>
        <p:nvSpPr>
          <p:cNvPr id="5" name="TextBox 4"/>
          <p:cNvSpPr txBox="1"/>
          <p:nvPr/>
        </p:nvSpPr>
        <p:spPr>
          <a:xfrm>
            <a:off x="570907" y="3486976"/>
            <a:ext cx="2615694" cy="646331"/>
          </a:xfrm>
          <a:prstGeom prst="rect">
            <a:avLst/>
          </a:prstGeom>
          <a:noFill/>
        </p:spPr>
        <p:txBody>
          <a:bodyPr wrap="square" rtlCol="0">
            <a:spAutoFit/>
          </a:bodyPr>
          <a:lstStyle/>
          <a:p>
            <a:r>
              <a:rPr lang="en-US" b="1" dirty="0" smtClean="0"/>
              <a:t>C2001-2002 taken at the station</a:t>
            </a:r>
            <a:endParaRPr lang="en-US" b="1" dirty="0"/>
          </a:p>
        </p:txBody>
      </p:sp>
      <p:sp>
        <p:nvSpPr>
          <p:cNvPr id="6" name="TextBox 5"/>
          <p:cNvSpPr txBox="1"/>
          <p:nvPr/>
        </p:nvSpPr>
        <p:spPr>
          <a:xfrm>
            <a:off x="6116875" y="2697179"/>
            <a:ext cx="1840888" cy="646331"/>
          </a:xfrm>
          <a:prstGeom prst="rect">
            <a:avLst/>
          </a:prstGeom>
          <a:noFill/>
        </p:spPr>
        <p:txBody>
          <a:bodyPr wrap="square" rtlCol="0">
            <a:spAutoFit/>
          </a:bodyPr>
          <a:lstStyle/>
          <a:p>
            <a:r>
              <a:rPr lang="en-US" b="1" dirty="0" smtClean="0"/>
              <a:t>1985 </a:t>
            </a:r>
            <a:r>
              <a:rPr lang="mr-IN" b="1" dirty="0" smtClean="0"/>
              <a:t>–</a:t>
            </a:r>
            <a:r>
              <a:rPr lang="en-US" b="1" dirty="0" smtClean="0"/>
              <a:t> Beacon Rise</a:t>
            </a:r>
            <a:endParaRPr lang="en-US" b="1" dirty="0"/>
          </a:p>
        </p:txBody>
      </p:sp>
    </p:spTree>
    <p:extLst>
      <p:ext uri="{BB962C8B-B14F-4D97-AF65-F5344CB8AC3E}">
        <p14:creationId xmlns:p14="http://schemas.microsoft.com/office/powerpoint/2010/main" val="18347141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6826" y="5031211"/>
            <a:ext cx="4572000" cy="923330"/>
          </a:xfrm>
          <a:prstGeom prst="rect">
            <a:avLst/>
          </a:prstGeom>
        </p:spPr>
        <p:txBody>
          <a:bodyPr>
            <a:spAutoFit/>
          </a:bodyPr>
          <a:lstStyle/>
          <a:p>
            <a:r>
              <a:rPr lang="en-US" b="1" dirty="0"/>
              <a:t>35th Battalion (</a:t>
            </a:r>
            <a:r>
              <a:rPr lang="en-US" b="1" dirty="0" err="1"/>
              <a:t>Sedgley</a:t>
            </a:r>
            <a:r>
              <a:rPr lang="en-US" b="1" dirty="0"/>
              <a:t>) South Staffs Home Guard</a:t>
            </a:r>
            <a:r>
              <a:rPr lang="en-US" dirty="0"/>
              <a:t>, on church parade on </a:t>
            </a:r>
            <a:r>
              <a:rPr lang="en-US" dirty="0" smtClean="0"/>
              <a:t> </a:t>
            </a:r>
            <a:r>
              <a:rPr lang="en-US" dirty="0" err="1"/>
              <a:t>Tenscore</a:t>
            </a:r>
            <a:r>
              <a:rPr lang="en-US" dirty="0"/>
              <a:t> in November 1942.</a:t>
            </a:r>
          </a:p>
        </p:txBody>
      </p:sp>
      <p:pic>
        <p:nvPicPr>
          <p:cNvPr id="5" name="Picture 4" descr="74915085_2781145325237727_6726504941197721600_n-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2440" y="796630"/>
            <a:ext cx="8571358" cy="4016293"/>
          </a:xfrm>
          <a:prstGeom prst="rect">
            <a:avLst/>
          </a:prstGeom>
        </p:spPr>
      </p:pic>
    </p:spTree>
    <p:extLst>
      <p:ext uri="{BB962C8B-B14F-4D97-AF65-F5344CB8AC3E}">
        <p14:creationId xmlns:p14="http://schemas.microsoft.com/office/powerpoint/2010/main" val="352724283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226322_2421863051182376_2594928028022734848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085" y="231950"/>
            <a:ext cx="7429147" cy="5082629"/>
          </a:xfrm>
          <a:prstGeom prst="rect">
            <a:avLst/>
          </a:prstGeom>
        </p:spPr>
      </p:pic>
      <p:sp>
        <p:nvSpPr>
          <p:cNvPr id="3" name="TextBox 2"/>
          <p:cNvSpPr txBox="1"/>
          <p:nvPr/>
        </p:nvSpPr>
        <p:spPr>
          <a:xfrm>
            <a:off x="535085" y="4828806"/>
            <a:ext cx="742914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err="1" smtClean="0"/>
              <a:t>Sedgley</a:t>
            </a:r>
            <a:r>
              <a:rPr lang="en-US" b="1" dirty="0" smtClean="0"/>
              <a:t> Home Guard </a:t>
            </a:r>
            <a:r>
              <a:rPr lang="en-US" dirty="0" smtClean="0"/>
              <a:t>relax at camp and </a:t>
            </a:r>
            <a:r>
              <a:rPr lang="en-US" dirty="0" err="1" smtClean="0"/>
              <a:t>manoeuvres</a:t>
            </a:r>
            <a:r>
              <a:rPr lang="en-US" dirty="0" smtClean="0"/>
              <a:t> in </a:t>
            </a:r>
            <a:r>
              <a:rPr lang="en-US" dirty="0" err="1" smtClean="0"/>
              <a:t>Bridgnorth</a:t>
            </a:r>
            <a:r>
              <a:rPr lang="en-US" dirty="0" smtClean="0"/>
              <a:t>.</a:t>
            </a:r>
          </a:p>
          <a:p>
            <a:r>
              <a:rPr lang="en-US" dirty="0" smtClean="0"/>
              <a:t> A bell tent has been erected at the rear. </a:t>
            </a:r>
            <a:endParaRPr lang="en-US" dirty="0"/>
          </a:p>
        </p:txBody>
      </p:sp>
    </p:spTree>
    <p:extLst>
      <p:ext uri="{BB962C8B-B14F-4D97-AF65-F5344CB8AC3E}">
        <p14:creationId xmlns:p14="http://schemas.microsoft.com/office/powerpoint/2010/main" val="6698695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11-07 at 14.43.0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3174" y="1573212"/>
            <a:ext cx="8144594" cy="3632512"/>
          </a:xfrm>
          <a:prstGeom prst="rect">
            <a:avLst/>
          </a:prstGeom>
        </p:spPr>
      </p:pic>
    </p:spTree>
    <p:extLst>
      <p:ext uri="{BB962C8B-B14F-4D97-AF65-F5344CB8AC3E}">
        <p14:creationId xmlns:p14="http://schemas.microsoft.com/office/powerpoint/2010/main" val="33131018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DEFENCE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861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733" y="838533"/>
            <a:ext cx="5949667" cy="3708067"/>
          </a:xfrm>
          <a:prstGeom prst="rect">
            <a:avLst/>
          </a:prstGeom>
        </p:spPr>
      </p:pic>
      <p:sp>
        <p:nvSpPr>
          <p:cNvPr id="5" name="Rectangle 4"/>
          <p:cNvSpPr/>
          <p:nvPr/>
        </p:nvSpPr>
        <p:spPr>
          <a:xfrm>
            <a:off x="425733" y="4619720"/>
            <a:ext cx="8343881"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err="1"/>
              <a:t>Sedgley's</a:t>
            </a:r>
            <a:r>
              <a:rPr lang="en-US" dirty="0"/>
              <a:t> Civil </a:t>
            </a:r>
            <a:r>
              <a:rPr lang="en-US" dirty="0" err="1"/>
              <a:t>Defence</a:t>
            </a:r>
            <a:r>
              <a:rPr lang="en-US" dirty="0"/>
              <a:t> was based at The Limes, now flats, during World War 2. This is </a:t>
            </a:r>
            <a:r>
              <a:rPr lang="en-US" b="1" dirty="0" err="1"/>
              <a:t>Sedgley</a:t>
            </a:r>
            <a:r>
              <a:rPr lang="en-US" b="1" dirty="0"/>
              <a:t> Branch of Staffordshire Civil </a:t>
            </a:r>
            <a:r>
              <a:rPr lang="en-US" b="1" dirty="0" err="1"/>
              <a:t>Defence</a:t>
            </a:r>
            <a:r>
              <a:rPr lang="en-US" b="1" dirty="0"/>
              <a:t> Corps</a:t>
            </a:r>
            <a:r>
              <a:rPr lang="en-US" dirty="0"/>
              <a:t>, 8th April 1945 taken in front of The Limes, Catholic Lane, </a:t>
            </a:r>
            <a:r>
              <a:rPr lang="en-US" dirty="0" err="1"/>
              <a:t>Sedgley</a:t>
            </a:r>
            <a:r>
              <a:rPr lang="en-US" dirty="0"/>
              <a:t>. Top row, far left: Len </a:t>
            </a:r>
            <a:r>
              <a:rPr lang="en-US" dirty="0" err="1"/>
              <a:t>Fownes</a:t>
            </a:r>
            <a:r>
              <a:rPr lang="en-US" dirty="0"/>
              <a:t>, whose son is Bernard </a:t>
            </a:r>
            <a:r>
              <a:rPr lang="en-US" dirty="0" err="1"/>
              <a:t>Fownes</a:t>
            </a:r>
            <a:r>
              <a:rPr lang="en-US" dirty="0"/>
              <a:t>. Middle row: names not known. Front row: Sid Griffiths, ?, </a:t>
            </a:r>
            <a:r>
              <a:rPr lang="en-US" dirty="0" err="1"/>
              <a:t>Mrs</a:t>
            </a:r>
            <a:r>
              <a:rPr lang="en-US" dirty="0"/>
              <a:t> </a:t>
            </a:r>
            <a:r>
              <a:rPr lang="en-US" dirty="0" err="1"/>
              <a:t>Roden</a:t>
            </a:r>
            <a:r>
              <a:rPr lang="en-US" dirty="0"/>
              <a:t>, William Cox who was a Bass in All Saints' Choir, Mr Hanson, Mr Bailey, Mr Moore, Head of </a:t>
            </a:r>
            <a:r>
              <a:rPr lang="en-US" dirty="0" err="1"/>
              <a:t>Sedgley</a:t>
            </a:r>
            <a:r>
              <a:rPr lang="en-US" dirty="0"/>
              <a:t> Branch of Staffordshire Civil </a:t>
            </a:r>
            <a:r>
              <a:rPr lang="en-US" dirty="0" err="1"/>
              <a:t>Defence</a:t>
            </a:r>
            <a:r>
              <a:rPr lang="en-US" dirty="0"/>
              <a:t> Corps, ?, Robert </a:t>
            </a:r>
            <a:r>
              <a:rPr lang="en-US" dirty="0" err="1"/>
              <a:t>Lownes</a:t>
            </a:r>
            <a:r>
              <a:rPr lang="en-US" dirty="0"/>
              <a:t>, ?, ?, ?. </a:t>
            </a:r>
          </a:p>
        </p:txBody>
      </p:sp>
    </p:spTree>
    <p:extLst>
      <p:ext uri="{BB962C8B-B14F-4D97-AF65-F5344CB8AC3E}">
        <p14:creationId xmlns:p14="http://schemas.microsoft.com/office/powerpoint/2010/main" val="537472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UNIFORMED ORGANISATIONS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00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666254_2421863521182329_1365928419082108928_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064" y="425568"/>
            <a:ext cx="7603211" cy="4581474"/>
          </a:xfrm>
          <a:prstGeom prst="rect">
            <a:avLst/>
          </a:prstGeom>
        </p:spPr>
      </p:pic>
      <p:sp>
        <p:nvSpPr>
          <p:cNvPr id="5" name="TextBox 4"/>
          <p:cNvSpPr txBox="1"/>
          <p:nvPr/>
        </p:nvSpPr>
        <p:spPr>
          <a:xfrm>
            <a:off x="780064" y="5189838"/>
            <a:ext cx="66144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err="1" smtClean="0"/>
              <a:t>Sedgley</a:t>
            </a:r>
            <a:r>
              <a:rPr lang="en-US" b="1" dirty="0" smtClean="0"/>
              <a:t> Village Brass and Reed Band</a:t>
            </a:r>
            <a:r>
              <a:rPr lang="en-US" dirty="0" smtClean="0"/>
              <a:t>, c1920.</a:t>
            </a:r>
            <a:endParaRPr lang="en-US" dirty="0"/>
          </a:p>
        </p:txBody>
      </p:sp>
    </p:spTree>
    <p:extLst>
      <p:ext uri="{BB962C8B-B14F-4D97-AF65-F5344CB8AC3E}">
        <p14:creationId xmlns:p14="http://schemas.microsoft.com/office/powerpoint/2010/main" val="5963245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150692_3179607892065882_4706984754245795840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3065" y="170806"/>
            <a:ext cx="7172860" cy="5558967"/>
          </a:xfrm>
          <a:prstGeom prst="rect">
            <a:avLst/>
          </a:prstGeom>
        </p:spPr>
      </p:pic>
      <p:sp>
        <p:nvSpPr>
          <p:cNvPr id="3" name="Rectangle 2"/>
          <p:cNvSpPr/>
          <p:nvPr/>
        </p:nvSpPr>
        <p:spPr>
          <a:xfrm>
            <a:off x="1083064" y="5797570"/>
            <a:ext cx="711728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i="1" dirty="0" smtClean="0"/>
              <a:t>Sally Ann Dickens</a:t>
            </a:r>
            <a:r>
              <a:rPr lang="en-US" dirty="0" smtClean="0"/>
              <a:t>: This </a:t>
            </a:r>
            <a:r>
              <a:rPr lang="en-US" dirty="0"/>
              <a:t>is a photo of the temperance movement in </a:t>
            </a:r>
            <a:r>
              <a:rPr lang="en-US" dirty="0" err="1"/>
              <a:t>Sedgley</a:t>
            </a:r>
            <a:r>
              <a:rPr lang="en-US" dirty="0"/>
              <a:t>, my great great grandfather </a:t>
            </a:r>
            <a:r>
              <a:rPr lang="en-US" b="1" dirty="0"/>
              <a:t>Captain Joseph Cox </a:t>
            </a:r>
            <a:r>
              <a:rPr lang="en-US" dirty="0"/>
              <a:t>is 4th from the left back row.</a:t>
            </a:r>
          </a:p>
        </p:txBody>
      </p:sp>
    </p:spTree>
    <p:extLst>
      <p:ext uri="{BB962C8B-B14F-4D97-AF65-F5344CB8AC3E}">
        <p14:creationId xmlns:p14="http://schemas.microsoft.com/office/powerpoint/2010/main" val="61982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8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61" y="733770"/>
            <a:ext cx="6492438" cy="4870864"/>
          </a:xfrm>
          <a:prstGeom prst="rect">
            <a:avLst/>
          </a:prstGeom>
        </p:spPr>
      </p:pic>
      <p:sp>
        <p:nvSpPr>
          <p:cNvPr id="3" name="Rectangle 2"/>
          <p:cNvSpPr/>
          <p:nvPr/>
        </p:nvSpPr>
        <p:spPr>
          <a:xfrm>
            <a:off x="7077070" y="2090171"/>
            <a:ext cx="1911570" cy="3139321"/>
          </a:xfrm>
          <a:prstGeom prst="rect">
            <a:avLst/>
          </a:prstGeom>
        </p:spPr>
        <p:txBody>
          <a:bodyPr wrap="square">
            <a:spAutoFit/>
          </a:bodyPr>
          <a:lstStyle/>
          <a:p>
            <a:r>
              <a:rPr lang="en-US" b="1" dirty="0" err="1"/>
              <a:t>Sedgley's</a:t>
            </a:r>
            <a:r>
              <a:rPr lang="en-US" b="1" dirty="0"/>
              <a:t> retained fire-fighters</a:t>
            </a:r>
            <a:r>
              <a:rPr lang="en-US" dirty="0"/>
              <a:t> in 1982. </a:t>
            </a:r>
            <a:r>
              <a:rPr lang="en-US" dirty="0" smtClean="0"/>
              <a:t>They were based in Tipton Road. Mike Gregory, </a:t>
            </a:r>
            <a:r>
              <a:rPr lang="en-US" dirty="0"/>
              <a:t>Colin Davies, Pete Russell, Eric Davies and </a:t>
            </a:r>
            <a:r>
              <a:rPr lang="en-US" dirty="0" smtClean="0"/>
              <a:t>Station Commander Ken Millington.</a:t>
            </a:r>
            <a:endParaRPr lang="en-US" dirty="0"/>
          </a:p>
        </p:txBody>
      </p:sp>
    </p:spTree>
    <p:extLst>
      <p:ext uri="{BB962C8B-B14F-4D97-AF65-F5344CB8AC3E}">
        <p14:creationId xmlns:p14="http://schemas.microsoft.com/office/powerpoint/2010/main" val="4252139658"/>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408</TotalTime>
  <Words>4707</Words>
  <Application>Microsoft Macintosh PowerPoint</Application>
  <PresentationFormat>On-screen Show (4:3)</PresentationFormat>
  <Paragraphs>181</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Urban Pop</vt:lpstr>
      <vt:lpstr>Sedgley’s Uniformed Organisations PAST AND PRESENT</vt:lpstr>
      <vt:lpstr>PowerPoint Presentation</vt:lpstr>
      <vt:lpstr>PowerPoint Presentation</vt:lpstr>
      <vt:lpstr>PowerPoint Presentation</vt:lpstr>
      <vt:lpstr>ORGANISATIONS COVERED</vt:lpstr>
      <vt:lpstr>THE FIRE SERVICE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POST OFFICE</vt:lpstr>
      <vt:lpstr>PowerPoint Presentation</vt:lpstr>
      <vt:lpstr>THE POLICE SERVICE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TERRITORIAL ARMY</vt:lpstr>
      <vt:lpstr>PowerPoint Presentation</vt:lpstr>
      <vt:lpstr>PowerPoint Presentation</vt:lpstr>
      <vt:lpstr>SALVATION ARMY  </vt:lpstr>
      <vt:lpstr>PowerPoint Presentation</vt:lpstr>
      <vt:lpstr>ST JOHN AMBUL ANCE </vt:lpstr>
      <vt:lpstr>PowerPoint Presentation</vt:lpstr>
      <vt:lpstr>PowerPoint Presentation</vt:lpstr>
      <vt:lpstr>SCOUTS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SEDGLEY GUIDES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ROYAL AIR FORCE AIR CADETS  </vt:lpstr>
      <vt:lpstr>ROYAL AIR FORCE AIR CADET GROUPS </vt:lpstr>
      <vt:lpstr>ARMY CADET FORCE</vt:lpstr>
      <vt:lpstr>PowerPoint Presentation</vt:lpstr>
      <vt:lpstr>PowerPoint Presentation</vt:lpstr>
      <vt:lpstr>TERRITORIAL ARMY</vt:lpstr>
      <vt:lpstr>PowerPoint Presentation</vt:lpstr>
      <vt:lpstr>HOME GUARD</vt:lpstr>
      <vt:lpstr>PowerPoint Presentation</vt:lpstr>
      <vt:lpstr>PowerPoint Presentation</vt:lpstr>
      <vt:lpstr>PowerPoint Presentation</vt:lpstr>
      <vt:lpstr>PowerPoint Presentation</vt:lpstr>
      <vt:lpstr>CIVIL DEFENCE</vt:lpstr>
      <vt:lpstr>PowerPoint Presentation</vt:lpstr>
      <vt:lpstr>OTHER UNIFORMED ORGANISATIONS </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Sedgley’s Uniformed Organisations</dc:title>
  <dc:subject/>
  <dc:creator>Mr R Jones</dc:creator>
  <cp:keywords/>
  <dc:description/>
  <cp:lastModifiedBy>Mr R Jones</cp:lastModifiedBy>
  <cp:revision>63</cp:revision>
  <dcterms:created xsi:type="dcterms:W3CDTF">2019-11-05T18:05:17Z</dcterms:created>
  <dcterms:modified xsi:type="dcterms:W3CDTF">2019-12-27T18:06:16Z</dcterms:modified>
  <cp:category/>
</cp:coreProperties>
</file>